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 id="2147483651" r:id="rId5"/>
  </p:sldMasterIdLst>
  <p:notesMasterIdLst>
    <p:notesMasterId r:id="rId44"/>
  </p:notesMasterIdLst>
  <p:sldIdLst>
    <p:sldId id="256" r:id="rId6"/>
    <p:sldId id="270" r:id="rId7"/>
    <p:sldId id="296" r:id="rId8"/>
    <p:sldId id="292" r:id="rId9"/>
    <p:sldId id="260" r:id="rId10"/>
    <p:sldId id="294" r:id="rId11"/>
    <p:sldId id="305" r:id="rId12"/>
    <p:sldId id="304" r:id="rId13"/>
    <p:sldId id="259" r:id="rId14"/>
    <p:sldId id="280" r:id="rId15"/>
    <p:sldId id="310" r:id="rId16"/>
    <p:sldId id="311" r:id="rId17"/>
    <p:sldId id="290" r:id="rId18"/>
    <p:sldId id="312" r:id="rId19"/>
    <p:sldId id="313" r:id="rId20"/>
    <p:sldId id="277" r:id="rId21"/>
    <p:sldId id="295" r:id="rId22"/>
    <p:sldId id="315" r:id="rId23"/>
    <p:sldId id="314" r:id="rId24"/>
    <p:sldId id="316" r:id="rId25"/>
    <p:sldId id="318" r:id="rId26"/>
    <p:sldId id="320" r:id="rId27"/>
    <p:sldId id="321" r:id="rId28"/>
    <p:sldId id="322" r:id="rId29"/>
    <p:sldId id="323" r:id="rId30"/>
    <p:sldId id="324" r:id="rId31"/>
    <p:sldId id="331" r:id="rId32"/>
    <p:sldId id="325" r:id="rId33"/>
    <p:sldId id="326" r:id="rId34"/>
    <p:sldId id="293" r:id="rId35"/>
    <p:sldId id="275" r:id="rId36"/>
    <p:sldId id="301" r:id="rId37"/>
    <p:sldId id="265" r:id="rId38"/>
    <p:sldId id="302" r:id="rId39"/>
    <p:sldId id="276" r:id="rId40"/>
    <p:sldId id="332" r:id="rId41"/>
    <p:sldId id="333" r:id="rId42"/>
    <p:sldId id="330" r:id="rId43"/>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4" roundtripDataSignature="AMtx7miqgGVw2oa+8993I+jqBGvzHq759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44FBF8-93C0-484D-AB36-5955BB581E7F}" v="1404" dt="2023-11-06T20:50:11.2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outlineView">
  <p:normalViewPr showOutlineIcons="0">
    <p:restoredLeft sz="34579" autoAdjust="0"/>
    <p:restoredTop sz="86410" autoAdjust="0"/>
  </p:normalViewPr>
  <p:slideViewPr>
    <p:cSldViewPr snapToGrid="0">
      <p:cViewPr varScale="1">
        <p:scale>
          <a:sx n="74" d="100"/>
          <a:sy n="74" d="100"/>
        </p:scale>
        <p:origin x="48" y="366"/>
      </p:cViewPr>
      <p:guideLst>
        <p:guide orient="horz" pos="2160"/>
        <p:guide pos="3840"/>
      </p:guideLst>
    </p:cSldViewPr>
  </p:slideViewPr>
  <p:outlineViewPr>
    <p:cViewPr>
      <p:scale>
        <a:sx n="33" d="100"/>
        <a:sy n="33" d="100"/>
      </p:scale>
      <p:origin x="0" y="-28044"/>
    </p:cViewPr>
  </p:outlineViewPr>
  <p:notesTextViewPr>
    <p:cViewPr>
      <p:scale>
        <a:sx n="1" d="1"/>
        <a:sy n="1" d="1"/>
      </p:scale>
      <p:origin x="0" y="0"/>
    </p:cViewPr>
  </p:notesTextViewPr>
  <p:sorterViewPr>
    <p:cViewPr>
      <p:scale>
        <a:sx n="100" d="100"/>
        <a:sy n="100" d="100"/>
      </p:scale>
      <p:origin x="0" y="-5343"/>
    </p:cViewPr>
  </p:sorterViewPr>
  <p:notesViewPr>
    <p:cSldViewPr snapToGrid="0">
      <p:cViewPr varScale="1">
        <p:scale>
          <a:sx n="76" d="100"/>
          <a:sy n="76" d="100"/>
        </p:scale>
        <p:origin x="2781" y="69"/>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58"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56"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uce Bailey" userId="fde7e949-c7f4-4ed5-a378-8ec78bda8125" providerId="ADAL" clId="{5D44FBF8-93C0-484D-AB36-5955BB581E7F}"/>
    <pc:docChg chg="modSld delSection">
      <pc:chgData name="Bruce Bailey" userId="fde7e949-c7f4-4ed5-a378-8ec78bda8125" providerId="ADAL" clId="{5D44FBF8-93C0-484D-AB36-5955BB581E7F}" dt="2023-11-06T20:49:10.847" v="225" actId="20577"/>
      <pc:docMkLst>
        <pc:docMk/>
      </pc:docMkLst>
      <pc:sldChg chg="modSp">
        <pc:chgData name="Bruce Bailey" userId="fde7e949-c7f4-4ed5-a378-8ec78bda8125" providerId="ADAL" clId="{5D44FBF8-93C0-484D-AB36-5955BB581E7F}" dt="2023-11-06T13:19:21.576" v="13" actId="20577"/>
        <pc:sldMkLst>
          <pc:docMk/>
          <pc:sldMk cId="744437772" sldId="270"/>
        </pc:sldMkLst>
        <pc:spChg chg="mod">
          <ac:chgData name="Bruce Bailey" userId="fde7e949-c7f4-4ed5-a378-8ec78bda8125" providerId="ADAL" clId="{5D44FBF8-93C0-484D-AB36-5955BB581E7F}" dt="2023-11-06T13:15:09.841" v="11" actId="20577"/>
          <ac:spMkLst>
            <pc:docMk/>
            <pc:sldMk cId="744437772" sldId="270"/>
            <ac:spMk id="2" creationId="{B0288F66-15DB-3BF1-75A8-1F7D3EEB5583}"/>
          </ac:spMkLst>
        </pc:spChg>
        <pc:spChg chg="mod">
          <ac:chgData name="Bruce Bailey" userId="fde7e949-c7f4-4ed5-a378-8ec78bda8125" providerId="ADAL" clId="{5D44FBF8-93C0-484D-AB36-5955BB581E7F}" dt="2023-11-06T13:19:21.576" v="13" actId="20577"/>
          <ac:spMkLst>
            <pc:docMk/>
            <pc:sldMk cId="744437772" sldId="270"/>
            <ac:spMk id="7" creationId="{8F49F8FB-BA49-5967-3FFB-C31CDDB12D69}"/>
          </ac:spMkLst>
        </pc:spChg>
      </pc:sldChg>
      <pc:sldChg chg="modSp">
        <pc:chgData name="Bruce Bailey" userId="fde7e949-c7f4-4ed5-a378-8ec78bda8125" providerId="ADAL" clId="{5D44FBF8-93C0-484D-AB36-5955BB581E7F}" dt="2023-11-06T13:42:53.711" v="213" actId="20577"/>
        <pc:sldMkLst>
          <pc:docMk/>
          <pc:sldMk cId="544747913" sldId="290"/>
        </pc:sldMkLst>
        <pc:spChg chg="mod">
          <ac:chgData name="Bruce Bailey" userId="fde7e949-c7f4-4ed5-a378-8ec78bda8125" providerId="ADAL" clId="{5D44FBF8-93C0-484D-AB36-5955BB581E7F}" dt="2023-11-06T13:42:53.711" v="213" actId="20577"/>
          <ac:spMkLst>
            <pc:docMk/>
            <pc:sldMk cId="544747913" sldId="290"/>
            <ac:spMk id="3" creationId="{BB6995A5-6E1D-E37B-9AC4-AFEF7CA50935}"/>
          </ac:spMkLst>
        </pc:spChg>
      </pc:sldChg>
      <pc:sldChg chg="modSp">
        <pc:chgData name="Bruce Bailey" userId="fde7e949-c7f4-4ed5-a378-8ec78bda8125" providerId="ADAL" clId="{5D44FBF8-93C0-484D-AB36-5955BB581E7F}" dt="2023-11-06T13:26:16.009" v="29" actId="20577"/>
        <pc:sldMkLst>
          <pc:docMk/>
          <pc:sldMk cId="274981320" sldId="294"/>
        </pc:sldMkLst>
        <pc:spChg chg="mod">
          <ac:chgData name="Bruce Bailey" userId="fde7e949-c7f4-4ed5-a378-8ec78bda8125" providerId="ADAL" clId="{5D44FBF8-93C0-484D-AB36-5955BB581E7F}" dt="2023-11-06T13:26:16.009" v="29" actId="20577"/>
          <ac:spMkLst>
            <pc:docMk/>
            <pc:sldMk cId="274981320" sldId="294"/>
            <ac:spMk id="7" creationId="{4D3AD84C-6FD8-9027-0573-576439B1BB08}"/>
          </ac:spMkLst>
        </pc:spChg>
      </pc:sldChg>
      <pc:sldChg chg="modSp">
        <pc:chgData name="Bruce Bailey" userId="fde7e949-c7f4-4ed5-a378-8ec78bda8125" providerId="ADAL" clId="{5D44FBF8-93C0-484D-AB36-5955BB581E7F}" dt="2023-11-06T13:56:18.242" v="218" actId="20577"/>
        <pc:sldMkLst>
          <pc:docMk/>
          <pc:sldMk cId="220418649" sldId="316"/>
        </pc:sldMkLst>
        <pc:spChg chg="mod">
          <ac:chgData name="Bruce Bailey" userId="fde7e949-c7f4-4ed5-a378-8ec78bda8125" providerId="ADAL" clId="{5D44FBF8-93C0-484D-AB36-5955BB581E7F}" dt="2023-11-06T13:56:18.242" v="218" actId="20577"/>
          <ac:spMkLst>
            <pc:docMk/>
            <pc:sldMk cId="220418649" sldId="316"/>
            <ac:spMk id="7" creationId="{5EBA9D52-E8C3-71EA-5C98-12ABBC1293B1}"/>
          </ac:spMkLst>
        </pc:spChg>
      </pc:sldChg>
      <pc:sldChg chg="modSp">
        <pc:chgData name="Bruce Bailey" userId="fde7e949-c7f4-4ed5-a378-8ec78bda8125" providerId="ADAL" clId="{5D44FBF8-93C0-484D-AB36-5955BB581E7F}" dt="2023-11-06T20:39:27.588" v="219" actId="20577"/>
        <pc:sldMkLst>
          <pc:docMk/>
          <pc:sldMk cId="3259661438" sldId="323"/>
        </pc:sldMkLst>
        <pc:spChg chg="mod">
          <ac:chgData name="Bruce Bailey" userId="fde7e949-c7f4-4ed5-a378-8ec78bda8125" providerId="ADAL" clId="{5D44FBF8-93C0-484D-AB36-5955BB581E7F}" dt="2023-11-06T20:39:27.588" v="219" actId="20577"/>
          <ac:spMkLst>
            <pc:docMk/>
            <pc:sldMk cId="3259661438" sldId="323"/>
            <ac:spMk id="6" creationId="{0D1693E6-92A3-4CFF-D478-D9A8486A8FFC}"/>
          </ac:spMkLst>
        </pc:spChg>
      </pc:sldChg>
      <pc:sldChg chg="modSp">
        <pc:chgData name="Bruce Bailey" userId="fde7e949-c7f4-4ed5-a378-8ec78bda8125" providerId="ADAL" clId="{5D44FBF8-93C0-484D-AB36-5955BB581E7F}" dt="2023-11-06T20:39:30.565" v="220" actId="20577"/>
        <pc:sldMkLst>
          <pc:docMk/>
          <pc:sldMk cId="2657228416" sldId="324"/>
        </pc:sldMkLst>
        <pc:spChg chg="mod">
          <ac:chgData name="Bruce Bailey" userId="fde7e949-c7f4-4ed5-a378-8ec78bda8125" providerId="ADAL" clId="{5D44FBF8-93C0-484D-AB36-5955BB581E7F}" dt="2023-11-06T20:39:30.565" v="220" actId="20577"/>
          <ac:spMkLst>
            <pc:docMk/>
            <pc:sldMk cId="2657228416" sldId="324"/>
            <ac:spMk id="6" creationId="{0D1693E6-92A3-4CFF-D478-D9A8486A8FFC}"/>
          </ac:spMkLst>
        </pc:spChg>
      </pc:sldChg>
      <pc:sldChg chg="modSp">
        <pc:chgData name="Bruce Bailey" userId="fde7e949-c7f4-4ed5-a378-8ec78bda8125" providerId="ADAL" clId="{5D44FBF8-93C0-484D-AB36-5955BB581E7F}" dt="2023-11-06T20:39:41.473" v="222" actId="20577"/>
        <pc:sldMkLst>
          <pc:docMk/>
          <pc:sldMk cId="82870899" sldId="325"/>
        </pc:sldMkLst>
        <pc:spChg chg="mod">
          <ac:chgData name="Bruce Bailey" userId="fde7e949-c7f4-4ed5-a378-8ec78bda8125" providerId="ADAL" clId="{5D44FBF8-93C0-484D-AB36-5955BB581E7F}" dt="2023-11-06T20:39:41.473" v="222" actId="20577"/>
          <ac:spMkLst>
            <pc:docMk/>
            <pc:sldMk cId="82870899" sldId="325"/>
            <ac:spMk id="6" creationId="{0D1693E6-92A3-4CFF-D478-D9A8486A8FFC}"/>
          </ac:spMkLst>
        </pc:spChg>
      </pc:sldChg>
      <pc:sldChg chg="modSp">
        <pc:chgData name="Bruce Bailey" userId="fde7e949-c7f4-4ed5-a378-8ec78bda8125" providerId="ADAL" clId="{5D44FBF8-93C0-484D-AB36-5955BB581E7F}" dt="2023-11-06T20:49:10.847" v="225" actId="20577"/>
        <pc:sldMkLst>
          <pc:docMk/>
          <pc:sldMk cId="1994945699" sldId="330"/>
        </pc:sldMkLst>
        <pc:spChg chg="mod">
          <ac:chgData name="Bruce Bailey" userId="fde7e949-c7f4-4ed5-a378-8ec78bda8125" providerId="ADAL" clId="{5D44FBF8-93C0-484D-AB36-5955BB581E7F}" dt="2023-11-06T20:49:10.847" v="225" actId="20577"/>
          <ac:spMkLst>
            <pc:docMk/>
            <pc:sldMk cId="1994945699" sldId="330"/>
            <ac:spMk id="4" creationId="{9C40B559-A68B-55CC-F604-B318B9AF5B92}"/>
          </ac:spMkLst>
        </pc:spChg>
      </pc:sldChg>
      <pc:sldChg chg="modSp">
        <pc:chgData name="Bruce Bailey" userId="fde7e949-c7f4-4ed5-a378-8ec78bda8125" providerId="ADAL" clId="{5D44FBF8-93C0-484D-AB36-5955BB581E7F}" dt="2023-11-06T20:39:34.876" v="221" actId="20577"/>
        <pc:sldMkLst>
          <pc:docMk/>
          <pc:sldMk cId="3770166684" sldId="331"/>
        </pc:sldMkLst>
        <pc:spChg chg="mod">
          <ac:chgData name="Bruce Bailey" userId="fde7e949-c7f4-4ed5-a378-8ec78bda8125" providerId="ADAL" clId="{5D44FBF8-93C0-484D-AB36-5955BB581E7F}" dt="2023-11-06T20:39:34.876" v="221" actId="20577"/>
          <ac:spMkLst>
            <pc:docMk/>
            <pc:sldMk cId="3770166684" sldId="331"/>
            <ac:spMk id="6" creationId="{0D1693E6-92A3-4CFF-D478-D9A8486A8FFC}"/>
          </ac:spMkLst>
        </pc:spChg>
      </pc:sldChg>
    </pc:docChg>
  </pc:docChgLst>
</pc:chgInfo>
</file>

<file path=ppt/media/image1.jp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8" Type="http://schemas.openxmlformats.org/officeDocument/2006/relationships/hyperlink" Target="https://www.w3.org/TR/WCAG22/#dragging-movements" TargetMode="External"/><Relationship Id="rId13" Type="http://schemas.openxmlformats.org/officeDocument/2006/relationships/hyperlink" Target="https://www.w3.org/TR/WCAG21/#identify-input-purpose" TargetMode="External"/><Relationship Id="rId18" Type="http://schemas.openxmlformats.org/officeDocument/2006/relationships/hyperlink" Target="https://www.w3.org/TR/WCAG21/#status-messages" TargetMode="External"/><Relationship Id="rId3" Type="http://schemas.openxmlformats.org/officeDocument/2006/relationships/hyperlink" Target="https://www.w3.org/TR/WCAG21/#orientation" TargetMode="External"/><Relationship Id="rId7" Type="http://schemas.openxmlformats.org/officeDocument/2006/relationships/hyperlink" Target="https://www.w3.org/TR/WCAG21/#pointer-cancellation" TargetMode="External"/><Relationship Id="rId12" Type="http://schemas.openxmlformats.org/officeDocument/2006/relationships/hyperlink" Target="https://www.w3.org/TR/WCAG21/#text-spacing" TargetMode="External"/><Relationship Id="rId17" Type="http://schemas.openxmlformats.org/officeDocument/2006/relationships/hyperlink" Target="https://www.w3.org/TR/WCAG21/#label-in-name" TargetMode="External"/><Relationship Id="rId2" Type="http://schemas.openxmlformats.org/officeDocument/2006/relationships/slide" Target="../slides/slide17.xml"/><Relationship Id="rId16" Type="http://schemas.openxmlformats.org/officeDocument/2006/relationships/hyperlink" Target="https://www.w3.org/TR/WCAG22/#accessible-authentication-minimum" TargetMode="External"/><Relationship Id="rId1" Type="http://schemas.openxmlformats.org/officeDocument/2006/relationships/notesMaster" Target="../notesMasters/notesMaster1.xml"/><Relationship Id="rId6" Type="http://schemas.openxmlformats.org/officeDocument/2006/relationships/hyperlink" Target="https://www.w3.org/TR/WCAG21/#pointer-gestures" TargetMode="External"/><Relationship Id="rId11" Type="http://schemas.openxmlformats.org/officeDocument/2006/relationships/hyperlink" Target="https://www.w3.org/TR/WCAG21/#non-text-contrast" TargetMode="External"/><Relationship Id="rId5" Type="http://schemas.openxmlformats.org/officeDocument/2006/relationships/hyperlink" Target="https://www.w3.org/TR/WCAG21/#character-key-shortcuts" TargetMode="External"/><Relationship Id="rId15" Type="http://schemas.openxmlformats.org/officeDocument/2006/relationships/hyperlink" Target="https://www.w3.org/TR/WCAG22/#redundant-entry" TargetMode="External"/><Relationship Id="rId10" Type="http://schemas.openxmlformats.org/officeDocument/2006/relationships/hyperlink" Target="https://www.w3.org/TR/WCAG21/#reflow" TargetMode="External"/><Relationship Id="rId4" Type="http://schemas.openxmlformats.org/officeDocument/2006/relationships/hyperlink" Target="https://www.w3.org/TR/WCAG21/#motion-actuation" TargetMode="External"/><Relationship Id="rId9" Type="http://schemas.openxmlformats.org/officeDocument/2006/relationships/hyperlink" Target="https://www.w3.org/TR/WCAG22/#target-size-minimum" TargetMode="External"/><Relationship Id="rId14" Type="http://schemas.openxmlformats.org/officeDocument/2006/relationships/hyperlink" Target="https://www.w3.org/TR/WCAG22/#consistent-help"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ection508.gov/iaaf/archives/agenda-2023/#day3breakout2b"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8" Type="http://schemas.openxmlformats.org/officeDocument/2006/relationships/hyperlink" Target="https://www.w3.org/TR/WCAG22/#focus-not-obscured-enhanced" TargetMode="External"/><Relationship Id="rId3" Type="http://schemas.openxmlformats.org/officeDocument/2006/relationships/hyperlink" Target="https://www.w3.org/TR/WCAG21/#identify-purpose" TargetMode="External"/><Relationship Id="rId7" Type="http://schemas.openxmlformats.org/officeDocument/2006/relationships/hyperlink" Target="https://www.w3.org/TR/WCAG21/#concurrent-input-mechanisms" TargetMode="External"/><Relationship Id="rId2" Type="http://schemas.openxmlformats.org/officeDocument/2006/relationships/slide" Target="../slides/slide30.xml"/><Relationship Id="rId1" Type="http://schemas.openxmlformats.org/officeDocument/2006/relationships/notesMaster" Target="../notesMasters/notesMaster1.xml"/><Relationship Id="rId6" Type="http://schemas.openxmlformats.org/officeDocument/2006/relationships/hyperlink" Target="https://www.w3.org/TR/WCAG21/#target-size" TargetMode="External"/><Relationship Id="rId5" Type="http://schemas.openxmlformats.org/officeDocument/2006/relationships/hyperlink" Target="https://www.w3.org/TR/WCAG21/#animation-from-interactions" TargetMode="External"/><Relationship Id="rId10" Type="http://schemas.openxmlformats.org/officeDocument/2006/relationships/hyperlink" Target="https://www.w3.org/TR/WCAG22/#accessible-authentication-enhanced" TargetMode="External"/><Relationship Id="rId4" Type="http://schemas.openxmlformats.org/officeDocument/2006/relationships/hyperlink" Target="https://www.w3.org/TR/WCAG21/#timeouts" TargetMode="External"/><Relationship Id="rId9" Type="http://schemas.openxmlformats.org/officeDocument/2006/relationships/hyperlink" Target="https://www.w3.org/TR/WCAG22/#focus-appearance" TargetMode="Externa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4" name="Google Shape;84;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marR="0"/>
            <a:r>
              <a:rPr lang="en-US" sz="1800" b="1" dirty="0">
                <a:solidFill>
                  <a:srgbClr val="000000"/>
                </a:solidFill>
                <a:effectLst/>
                <a:latin typeface="Calibri" panose="020F0502020204030204" pitchFamily="34" charset="0"/>
                <a:ea typeface="Calibri" panose="020F0502020204030204" pitchFamily="34" charset="0"/>
              </a:rPr>
              <a:t>Rachael</a:t>
            </a:r>
          </a:p>
          <a:p>
            <a:pPr marL="0" marR="0"/>
            <a:endParaRPr lang="en-US" sz="1800" b="1" dirty="0">
              <a:solidFill>
                <a:srgbClr val="000000"/>
              </a:solidFill>
              <a:effectLst/>
              <a:latin typeface="Calibri" panose="020F0502020204030204" pitchFamily="34" charset="0"/>
              <a:ea typeface="Calibri" panose="020F0502020204030204" pitchFamily="34" charset="0"/>
            </a:endParaRPr>
          </a:p>
          <a:p>
            <a:pPr marL="0" marR="0"/>
            <a:r>
              <a:rPr lang="en-US" sz="1800" b="1" dirty="0">
                <a:solidFill>
                  <a:srgbClr val="000000"/>
                </a:solidFill>
                <a:effectLst/>
                <a:latin typeface="Calibri" panose="020F0502020204030204" pitchFamily="34" charset="0"/>
                <a:ea typeface="Calibri" panose="020F0502020204030204" pitchFamily="34" charset="0"/>
              </a:rPr>
              <a:t>Title:</a:t>
            </a:r>
            <a:r>
              <a:rPr lang="en-US" sz="1800" dirty="0">
                <a:solidFill>
                  <a:srgbClr val="000000"/>
                </a:solidFill>
                <a:effectLst/>
                <a:latin typeface="Calibri" panose="020F0502020204030204" pitchFamily="34" charset="0"/>
                <a:ea typeface="Calibri" panose="020F0502020204030204" pitchFamily="34" charset="0"/>
              </a:rPr>
              <a:t>  What are we missing?  An overview of new web accessibility requirements from WCAG 2.2 and 2.1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r>
              <a:rPr lang="en-US" sz="1800" b="1" dirty="0">
                <a:solidFill>
                  <a:srgbClr val="000000"/>
                </a:solidFill>
                <a:effectLst/>
                <a:latin typeface="Calibri" panose="020F0502020204030204" pitchFamily="34" charset="0"/>
                <a:ea typeface="Calibri" panose="020F0502020204030204" pitchFamily="34" charset="0"/>
              </a:rPr>
              <a:t>Description:</a:t>
            </a:r>
            <a:r>
              <a:rPr lang="en-US" sz="1800" dirty="0">
                <a:solidFill>
                  <a:srgbClr val="000000"/>
                </a:solidFill>
                <a:effectLst/>
                <a:latin typeface="Calibri" panose="020F0502020204030204" pitchFamily="34" charset="0"/>
                <a:ea typeface="Calibri" panose="020F0502020204030204" pitchFamily="34" charset="0"/>
              </a:rPr>
              <a:t>  WCAG 2.0 Level AA became the web accessibility requirement under Section 508 in March of 2017.  WCAG 2.1 became a finalized standard in June of 2018.  The Europe Union has been using WCAG 2.1 for five years.  WCAG 2.2 is on the cusp of release.  If your agency is using only WCAG 2.0 Level AA to audit your web properties, what accessibility features are you missing?  Bruce and Rachael will explore and answer this question by reviewing the Success Criteria added in WCAG 2.1 and 2.2.</a:t>
            </a:r>
          </a:p>
          <a:p>
            <a:pPr marL="0" marR="0"/>
            <a:endParaRPr lang="en-US" sz="1800" dirty="0">
              <a:solidFill>
                <a:srgbClr val="000000"/>
              </a:solidFill>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If your agency is using WCAG 2.0 only to audit your web properties, what accessibility features are you missing?  Bruce and Rachael will explore and answer this question by reviewing the Success Criteria added in WCAG 2.1 and 2.2.</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WCAG 2.1 introduced 17 additional Success Criteria to address mobile accessibility, low vision barriers, and features important to people with cognitive and learning disabilities. WCAG 2.2 provides additional guidance on focus appearance, dragging, target size, help, authentication, and data entry.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In this talk we will give an overview of the new Success Criteria, including:  </a:t>
            </a:r>
            <a:endParaRPr lang="en-US"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Who benefits,  </a:t>
            </a:r>
            <a:endParaRPr lang="en-US" sz="1800" dirty="0">
              <a:solidFill>
                <a:srgbClr val="000000"/>
              </a:solidFill>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How to design and code to support it, and </a:t>
            </a:r>
            <a:endParaRPr lang="en-US" sz="1800" dirty="0">
              <a:solidFill>
                <a:srgbClr val="000000"/>
              </a:solidFill>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How to test for it.</a:t>
            </a:r>
            <a:endParaRPr lang="en-US" sz="1800" dirty="0">
              <a:solidFill>
                <a:srgbClr val="000000"/>
              </a:solidFill>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We will also answer questions and talk about what comes next for WCAG.  </a:t>
            </a:r>
            <a:endParaRPr lang="en-US" sz="1800" dirty="0">
              <a:effectLst/>
              <a:latin typeface="Calibri" panose="020F0502020204030204" pitchFamily="34" charset="0"/>
              <a:ea typeface="Calibri" panose="020F0502020204030204" pitchFamily="34" charset="0"/>
            </a:endParaRPr>
          </a:p>
          <a:p>
            <a:pPr marL="0" marR="0"/>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r>
              <a:rPr lang="en-US" sz="1800" b="1" dirty="0">
                <a:solidFill>
                  <a:srgbClr val="000000"/>
                </a:solidFill>
                <a:effectLst/>
                <a:latin typeface="Calibri" panose="020F0502020204030204" pitchFamily="34" charset="0"/>
                <a:ea typeface="Calibri" panose="020F0502020204030204" pitchFamily="34" charset="0"/>
              </a:rPr>
              <a:t>Learning objectives: </a:t>
            </a:r>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Better understand the new Success Criteria in WCAG 2.1 and 2.2</a:t>
            </a:r>
            <a:endParaRPr lang="en-US" sz="1800" dirty="0">
              <a:solidFill>
                <a:srgbClr val="000000"/>
              </a:solidFill>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Better understand accessibility gaps in WCAG 2.0 </a:t>
            </a:r>
            <a:endParaRPr lang="en-US" sz="1800" dirty="0">
              <a:solidFill>
                <a:srgbClr val="000000"/>
              </a:solidFill>
              <a:effectLst/>
              <a:latin typeface="Calibri" panose="020F0502020204030204" pitchFamily="34" charset="0"/>
              <a:ea typeface="Calibri" panose="020F0502020204030204" pitchFamily="34" charset="0"/>
            </a:endParaRPr>
          </a:p>
          <a:p>
            <a:pPr marL="0" marR="0">
              <a:spcBef>
                <a:spcPts val="0"/>
              </a:spcBef>
              <a:spcAft>
                <a:spcPts val="0"/>
              </a:spcAft>
            </a:pPr>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Target audience:</a:t>
            </a:r>
            <a:r>
              <a:rPr lang="en-US" sz="1800" dirty="0">
                <a:solidFill>
                  <a:srgbClr val="000000"/>
                </a:solidFill>
                <a:effectLst/>
                <a:latin typeface="Calibri" panose="020F0502020204030204" pitchFamily="34" charset="0"/>
                <a:ea typeface="Calibri" panose="020F0502020204030204" pitchFamily="34" charset="0"/>
              </a:rPr>
              <a:t>  People who create and audit accessible content</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1800" dirty="0">
                <a:solidFill>
                  <a:srgbClr val="000000"/>
                </a:solidFill>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Desired session length (45, 60, or 90 minutes):</a:t>
            </a:r>
            <a:r>
              <a:rPr lang="en-US" sz="1800" dirty="0">
                <a:solidFill>
                  <a:srgbClr val="000000"/>
                </a:solidFill>
                <a:effectLst/>
                <a:latin typeface="Calibri" panose="020F0502020204030204" pitchFamily="34" charset="0"/>
                <a:ea typeface="Calibri" panose="020F0502020204030204" pitchFamily="34" charset="0"/>
              </a:rPr>
              <a:t>  90 minutes</a:t>
            </a:r>
            <a:endParaRPr lang="en-US" sz="1800" dirty="0">
              <a:effectLst/>
              <a:latin typeface="Calibri" panose="020F0502020204030204" pitchFamily="34" charset="0"/>
              <a:ea typeface="Calibri" panose="020F0502020204030204" pitchFamily="34" charset="0"/>
            </a:endParaRPr>
          </a:p>
        </p:txBody>
      </p:sp>
      <p:sp>
        <p:nvSpPr>
          <p:cNvPr id="85" name="Google Shape;85;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b="1" dirty="0"/>
              <a:t>Rachael</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t>https://www.w3.org/WAI/GL/wiki/WCAG_2.2_Success_criterion_acceptance_requirements</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t>Address a situation where a user with a disability (or user of AT) will be disproportionately disadvantaged,</a:t>
            </a:r>
            <a:r>
              <a:rPr lang="en-US" baseline="0" dirty="0"/>
              <a:t> a</a:t>
            </a:r>
            <a:r>
              <a:rPr lang="en-US" dirty="0"/>
              <a:t>s compared to a user without a disability, if the criterion is not met.</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t>SME == Subject Matter Expert</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3577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https://www.w3.org/TR/WCAG20/#intro-layers-guidance</a:t>
            </a:r>
          </a:p>
          <a:p>
            <a:r>
              <a:rPr lang="en-US" dirty="0"/>
              <a:t>https://www.w3.org/TR/WCAG22/#wcag-2-layers-of-guidance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439355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https://www.w3.org/TR/WCAG20/#conformance</a:t>
            </a:r>
          </a:p>
          <a:p>
            <a:r>
              <a:rPr lang="en-US" dirty="0"/>
              <a:t>https://www.w3.org/TR/WCAG22/#conformance</a:t>
            </a:r>
          </a:p>
          <a:p>
            <a:endParaRPr lang="en-US" dirty="0"/>
          </a:p>
          <a:p>
            <a:r>
              <a:rPr lang="en-US" dirty="0"/>
              <a:t>Each dot release adds to previous ones</a:t>
            </a:r>
          </a:p>
          <a:p>
            <a:pPr lvl="1"/>
            <a:r>
              <a:rPr lang="en-US" dirty="0"/>
              <a:t>WCAG 2.1 adds success criteria not included in WCAG 2.0</a:t>
            </a:r>
          </a:p>
          <a:p>
            <a:pPr lvl="1"/>
            <a:r>
              <a:rPr lang="en-US" dirty="0"/>
              <a:t>WCAG 2.2 adds success criteria not included in WCAG 2.1</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50913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https://www.w3.org/TR/WCAG20/#intro-layers-guidance</a:t>
            </a:r>
          </a:p>
          <a:p>
            <a:r>
              <a:rPr lang="en-US" dirty="0"/>
              <a:t>https://www.w3.org/TR/WCAG22/#wcag-2-layers-of-guidance</a:t>
            </a:r>
          </a:p>
          <a:p>
            <a:endParaRPr lang="en-US" dirty="0"/>
          </a:p>
          <a:p>
            <a:r>
              <a:rPr lang="en-US" dirty="0"/>
              <a:t>Examples of SC in 2.0 but not 1194.22:  contrast (1.4.3</a:t>
            </a:r>
            <a:r>
              <a:rPr lang="en-US" baseline="0" dirty="0"/>
              <a:t>)</a:t>
            </a:r>
            <a:r>
              <a:rPr lang="en-US" dirty="0"/>
              <a:t>;</a:t>
            </a:r>
            <a:r>
              <a:rPr lang="en-US" baseline="0" dirty="0"/>
              <a:t> meaningful sequence (1.3.2).</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178023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https://www.w3.org/TR/WCAG20/#intro-layers-guidance</a:t>
            </a:r>
          </a:p>
          <a:p>
            <a:r>
              <a:rPr lang="en-US" dirty="0"/>
              <a:t>https://www.w3.org/TR/WCAG22/#wcag-2-layers-of-guidance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82274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Bruce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33500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https://www.w3.org/WAI/standards-guidelines/wcag/</a:t>
            </a:r>
          </a:p>
          <a:p>
            <a:r>
              <a:rPr lang="en-US" dirty="0"/>
              <a:t>https://www.w3.org/WAI/standards-guidelines/wcag/new-in-21/</a:t>
            </a:r>
          </a:p>
          <a:p>
            <a:r>
              <a:rPr lang="en-US" dirty="0"/>
              <a:t>https://www.w3.org/WAI/standards-guidelines/wcag/new-in-22/</a:t>
            </a:r>
          </a:p>
          <a:p>
            <a:endParaRPr lang="en-US" dirty="0"/>
          </a:p>
          <a:p>
            <a:r>
              <a:rPr lang="en-US" dirty="0"/>
              <a:t>New SC address significant gaps</a:t>
            </a:r>
          </a:p>
          <a:p>
            <a:r>
              <a:rPr lang="en-US" dirty="0"/>
              <a:t>New SC are necessary for some people to use content</a:t>
            </a:r>
          </a:p>
          <a:p>
            <a:r>
              <a:rPr lang="en-US" dirty="0"/>
              <a:t>Not all new SC are difficult to implement</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59608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 typeface="Arial" panose="020B0604020202020204" pitchFamily="34" charset="0"/>
              <a:buNone/>
            </a:pPr>
            <a:r>
              <a:rPr lang="en-US" b="0" i="0" dirty="0">
                <a:solidFill>
                  <a:srgbClr val="000000"/>
                </a:solidFill>
                <a:effectLst/>
                <a:latin typeface="Arial" panose="020B0604020202020204" pitchFamily="34" charset="0"/>
              </a:rPr>
              <a:t>Bruce</a:t>
            </a:r>
            <a:r>
              <a:rPr lang="en-US" b="0" i="0" baseline="0" dirty="0">
                <a:solidFill>
                  <a:srgbClr val="000000"/>
                </a:solidFill>
                <a:effectLst/>
                <a:latin typeface="Arial" panose="020B0604020202020204" pitchFamily="34" charset="0"/>
              </a:rPr>
              <a:t> pitches to Racheal </a:t>
            </a:r>
            <a:r>
              <a:rPr lang="en-US" b="0" i="1" baseline="0" dirty="0">
                <a:solidFill>
                  <a:srgbClr val="000000"/>
                </a:solidFill>
                <a:effectLst/>
                <a:latin typeface="Arial" panose="020B0604020202020204" pitchFamily="34" charset="0"/>
              </a:rPr>
              <a:t>before</a:t>
            </a:r>
            <a:r>
              <a:rPr lang="en-US" b="0" i="0" baseline="0" dirty="0">
                <a:solidFill>
                  <a:srgbClr val="000000"/>
                </a:solidFill>
                <a:effectLst/>
                <a:latin typeface="Arial" panose="020B0604020202020204" pitchFamily="34" charset="0"/>
              </a:rPr>
              <a:t> next slide.</a:t>
            </a:r>
            <a:endParaRPr lang="en-US" b="0" i="0" dirty="0">
              <a:solidFill>
                <a:srgbClr val="000000"/>
              </a:solidFill>
              <a:effectLst/>
              <a:latin typeface="Arial" panose="020B0604020202020204" pitchFamily="34" charset="0"/>
            </a:endParaRPr>
          </a:p>
          <a:p>
            <a:pPr marL="228600" indent="0" algn="l">
              <a:buFont typeface="Arial" panose="020B0604020202020204" pitchFamily="34" charset="0"/>
              <a:buNone/>
            </a:pPr>
            <a:endParaRPr lang="en-US" b="1" i="0" dirty="0">
              <a:solidFill>
                <a:srgbClr val="000000"/>
              </a:solidFill>
              <a:effectLst/>
              <a:latin typeface="Arial" panose="020B0604020202020204" pitchFamily="34" charset="0"/>
            </a:endParaRPr>
          </a:p>
          <a:p>
            <a:pPr marL="228600" indent="0" algn="l">
              <a:buFont typeface="Arial" panose="020B0604020202020204" pitchFamily="34" charset="0"/>
              <a:buNone/>
            </a:pPr>
            <a:r>
              <a:rPr lang="en-US" b="1" i="0" dirty="0">
                <a:solidFill>
                  <a:srgbClr val="000000"/>
                </a:solidFill>
                <a:effectLst/>
                <a:latin typeface="Arial" panose="020B0604020202020204" pitchFamily="34" charset="0"/>
              </a:rPr>
              <a:t>Mobile Device Support</a:t>
            </a:r>
          </a:p>
          <a:p>
            <a:pPr algn="l">
              <a:buFont typeface="Arial" panose="020B0604020202020204" pitchFamily="34" charset="0"/>
              <a:buChar char="•"/>
            </a:pPr>
            <a:r>
              <a:rPr lang="en-US" b="0" i="0" dirty="0">
                <a:solidFill>
                  <a:srgbClr val="000000"/>
                </a:solidFill>
                <a:effectLst/>
                <a:latin typeface="Arial" panose="020B0604020202020204" pitchFamily="34" charset="0"/>
              </a:rPr>
              <a:t>1.3.4 </a:t>
            </a:r>
            <a:r>
              <a:rPr lang="en-US" b="0" i="0" dirty="0">
                <a:solidFill>
                  <a:srgbClr val="000000"/>
                </a:solidFill>
                <a:effectLst/>
                <a:latin typeface="Arial" panose="020B0604020202020204" pitchFamily="34" charset="0"/>
                <a:hlinkClick r:id="rId3"/>
              </a:rPr>
              <a:t>Orientation</a:t>
            </a:r>
            <a:r>
              <a:rPr lang="en-US" b="0" i="0" dirty="0">
                <a:solidFill>
                  <a:srgbClr val="000000"/>
                </a:solidFill>
                <a:effectLst/>
                <a:latin typeface="Arial" panose="020B0604020202020204" pitchFamily="34" charset="0"/>
              </a:rPr>
              <a:t> (AA)</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2.5.4 </a:t>
            </a:r>
            <a:r>
              <a:rPr lang="en-US" b="0" i="0" dirty="0">
                <a:solidFill>
                  <a:srgbClr val="000000"/>
                </a:solidFill>
                <a:effectLst/>
                <a:latin typeface="Arial" panose="020B0604020202020204" pitchFamily="34" charset="0"/>
                <a:hlinkClick r:id="rId4"/>
              </a:rPr>
              <a:t>Motion Actuation</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pPr marL="228600" indent="0" algn="l">
              <a:buFont typeface="Arial" panose="020B0604020202020204" pitchFamily="34" charset="0"/>
              <a:buNone/>
            </a:pPr>
            <a:r>
              <a:rPr lang="en-US" b="1" i="0" dirty="0">
                <a:solidFill>
                  <a:srgbClr val="000000"/>
                </a:solidFill>
                <a:effectLst/>
                <a:latin typeface="Arial" panose="020B0604020202020204" pitchFamily="34" charset="0"/>
              </a:rPr>
              <a:t>Non-keyboard Input Support</a:t>
            </a:r>
          </a:p>
          <a:p>
            <a:pPr marL="514350" marR="0" lvl="0" indent="-28575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2.1.4 </a:t>
            </a:r>
            <a:r>
              <a:rPr lang="en-US" b="0" i="0" dirty="0">
                <a:solidFill>
                  <a:srgbClr val="000000"/>
                </a:solidFill>
                <a:effectLst/>
                <a:latin typeface="Arial" panose="020B0604020202020204" pitchFamily="34" charset="0"/>
                <a:hlinkClick r:id="rId5"/>
              </a:rPr>
              <a:t>Character Key Shortcuts</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2.5.1 </a:t>
            </a:r>
            <a:r>
              <a:rPr lang="en-US" b="0" i="0" dirty="0">
                <a:solidFill>
                  <a:srgbClr val="000000"/>
                </a:solidFill>
                <a:effectLst/>
                <a:latin typeface="Arial" panose="020B0604020202020204" pitchFamily="34" charset="0"/>
                <a:hlinkClick r:id="rId6"/>
              </a:rPr>
              <a:t>Pointer Gestures</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2.5.2 </a:t>
            </a:r>
            <a:r>
              <a:rPr lang="en-US" b="0" i="0" dirty="0">
                <a:solidFill>
                  <a:srgbClr val="000000"/>
                </a:solidFill>
                <a:effectLst/>
                <a:latin typeface="Arial" panose="020B0604020202020204" pitchFamily="34" charset="0"/>
                <a:hlinkClick r:id="rId7"/>
              </a:rPr>
              <a:t>Pointer Cancellation</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2.5.7 </a:t>
            </a:r>
            <a:r>
              <a:rPr lang="en-US" b="0" i="0" dirty="0">
                <a:solidFill>
                  <a:srgbClr val="000000"/>
                </a:solidFill>
                <a:effectLst/>
                <a:latin typeface="Arial" panose="020B0604020202020204" pitchFamily="34" charset="0"/>
                <a:hlinkClick r:id="rId8"/>
              </a:rPr>
              <a:t>Dragging Movements</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r>
              <a:rPr lang="en-US" b="0" i="0" dirty="0">
                <a:solidFill>
                  <a:srgbClr val="000000"/>
                </a:solidFill>
                <a:effectLst/>
                <a:latin typeface="Arial" panose="020B0604020202020204" pitchFamily="34" charset="0"/>
              </a:rPr>
              <a:t>2.5.8 </a:t>
            </a:r>
            <a:r>
              <a:rPr lang="en-US" b="0" i="0" dirty="0">
                <a:solidFill>
                  <a:srgbClr val="000000"/>
                </a:solidFill>
                <a:effectLst/>
                <a:latin typeface="Arial" panose="020B0604020202020204" pitchFamily="34" charset="0"/>
                <a:hlinkClick r:id="rId9"/>
              </a:rPr>
              <a:t>Target Size (Minimum)</a:t>
            </a:r>
            <a:r>
              <a:rPr lang="en-US" b="0" i="0" dirty="0">
                <a:solidFill>
                  <a:srgbClr val="000000"/>
                </a:solidFill>
                <a:effectLst/>
                <a:latin typeface="Arial" panose="020B0604020202020204" pitchFamily="34" charset="0"/>
              </a:rPr>
              <a:t> (AA)</a:t>
            </a:r>
          </a:p>
          <a:p>
            <a:pPr marL="228600" indent="0" algn="l">
              <a:buFont typeface="Arial" panose="020B0604020202020204" pitchFamily="34" charset="0"/>
              <a:buNone/>
            </a:pPr>
            <a:endParaRPr lang="en-US" b="0" i="0" dirty="0">
              <a:solidFill>
                <a:srgbClr val="000000"/>
              </a:solidFill>
              <a:effectLst/>
              <a:latin typeface="Arial" panose="020B0604020202020204" pitchFamily="34" charset="0"/>
            </a:endParaRPr>
          </a:p>
          <a:p>
            <a:pPr marL="228600" indent="0" algn="l">
              <a:buFont typeface="Arial" panose="020B0604020202020204" pitchFamily="34" charset="0"/>
              <a:buNone/>
            </a:pPr>
            <a:r>
              <a:rPr lang="en-US" b="1" i="0" dirty="0">
                <a:solidFill>
                  <a:srgbClr val="000000"/>
                </a:solidFill>
                <a:effectLst/>
                <a:latin typeface="Arial" panose="020B0604020202020204" pitchFamily="34" charset="0"/>
              </a:rPr>
              <a:t>Low Vision Support</a:t>
            </a:r>
          </a:p>
          <a:p>
            <a:pPr marL="514350" marR="0" lvl="0" indent="-28575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1.4.10 </a:t>
            </a:r>
            <a:r>
              <a:rPr lang="en-US" b="0" i="0" dirty="0">
                <a:solidFill>
                  <a:srgbClr val="000000"/>
                </a:solidFill>
                <a:effectLst/>
                <a:latin typeface="Arial" panose="020B0604020202020204" pitchFamily="34" charset="0"/>
                <a:hlinkClick r:id="rId10"/>
              </a:rPr>
              <a:t>Reflow</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r>
              <a:rPr lang="en-US" b="0" i="0" dirty="0">
                <a:solidFill>
                  <a:srgbClr val="000000"/>
                </a:solidFill>
                <a:effectLst/>
                <a:latin typeface="Arial" panose="020B0604020202020204" pitchFamily="34" charset="0"/>
              </a:rPr>
              <a:t>1.4.11 </a:t>
            </a:r>
            <a:r>
              <a:rPr lang="en-US" b="0" i="0" dirty="0">
                <a:solidFill>
                  <a:srgbClr val="000000"/>
                </a:solidFill>
                <a:effectLst/>
                <a:latin typeface="Arial" panose="020B0604020202020204" pitchFamily="34" charset="0"/>
                <a:hlinkClick r:id="rId11"/>
              </a:rPr>
              <a:t>Non-Text Contrast</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r>
              <a:rPr lang="en-US" b="0" i="0" dirty="0">
                <a:solidFill>
                  <a:srgbClr val="000000"/>
                </a:solidFill>
                <a:effectLst/>
                <a:latin typeface="Arial" panose="020B0604020202020204" pitchFamily="34" charset="0"/>
              </a:rPr>
              <a:t>1.4.12 </a:t>
            </a:r>
            <a:r>
              <a:rPr lang="en-US" b="0" i="0" dirty="0">
                <a:solidFill>
                  <a:srgbClr val="000000"/>
                </a:solidFill>
                <a:effectLst/>
                <a:latin typeface="Arial" panose="020B0604020202020204" pitchFamily="34" charset="0"/>
                <a:hlinkClick r:id="rId12"/>
              </a:rPr>
              <a:t>Text Spacing</a:t>
            </a:r>
            <a:r>
              <a:rPr lang="en-US" b="0" i="0" dirty="0">
                <a:solidFill>
                  <a:srgbClr val="000000"/>
                </a:solidFill>
                <a:effectLst/>
                <a:latin typeface="Arial" panose="020B0604020202020204" pitchFamily="34" charset="0"/>
              </a:rPr>
              <a:t> (AA)</a:t>
            </a:r>
          </a:p>
          <a:p>
            <a:pPr marL="228600" indent="0" algn="l">
              <a:buFont typeface="Arial" panose="020B0604020202020204" pitchFamily="34" charset="0"/>
              <a:buNone/>
            </a:pPr>
            <a:endParaRPr lang="en-US" b="0" i="0" dirty="0">
              <a:solidFill>
                <a:srgbClr val="000000"/>
              </a:solidFill>
              <a:effectLst/>
              <a:latin typeface="Arial" panose="020B0604020202020204" pitchFamily="34" charset="0"/>
            </a:endParaRPr>
          </a:p>
          <a:p>
            <a:pPr marL="228600" indent="0" algn="l">
              <a:buFont typeface="Arial" panose="020B0604020202020204" pitchFamily="34" charset="0"/>
              <a:buNone/>
            </a:pPr>
            <a:r>
              <a:rPr lang="en-US" b="1" i="0" dirty="0">
                <a:solidFill>
                  <a:srgbClr val="000000"/>
                </a:solidFill>
                <a:effectLst/>
                <a:latin typeface="Arial" panose="020B0604020202020204" pitchFamily="34" charset="0"/>
              </a:rPr>
              <a:t>Cognitive Support</a:t>
            </a:r>
            <a:endParaRPr lang="en-US" b="0" i="0" dirty="0">
              <a:solidFill>
                <a:srgbClr val="000000"/>
              </a:solidFill>
              <a:effectLst/>
              <a:latin typeface="Arial" panose="020B0604020202020204" pitchFamily="34" charset="0"/>
            </a:endParaRPr>
          </a:p>
          <a:p>
            <a:pPr algn="l">
              <a:buFont typeface="Arial" panose="020B0604020202020204" pitchFamily="34" charset="0"/>
              <a:buChar char="•"/>
            </a:pPr>
            <a:r>
              <a:rPr lang="en-US" b="0" i="0" dirty="0">
                <a:solidFill>
                  <a:srgbClr val="000000"/>
                </a:solidFill>
                <a:effectLst/>
                <a:latin typeface="Arial" panose="020B0604020202020204" pitchFamily="34" charset="0"/>
              </a:rPr>
              <a:t>1.3.5 </a:t>
            </a:r>
            <a:r>
              <a:rPr lang="en-US" b="0" i="0" dirty="0">
                <a:solidFill>
                  <a:srgbClr val="000000"/>
                </a:solidFill>
                <a:effectLst/>
                <a:latin typeface="Arial" panose="020B0604020202020204" pitchFamily="34" charset="0"/>
                <a:hlinkClick r:id="rId13"/>
              </a:rPr>
              <a:t>Identify Input Purpose</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r>
              <a:rPr lang="en-US" b="0" i="0" dirty="0">
                <a:solidFill>
                  <a:srgbClr val="000000"/>
                </a:solidFill>
                <a:effectLst/>
                <a:latin typeface="Arial" panose="020B0604020202020204" pitchFamily="34" charset="0"/>
              </a:rPr>
              <a:t>3.2.6 </a:t>
            </a:r>
            <a:r>
              <a:rPr lang="en-US" b="0" i="0" dirty="0">
                <a:solidFill>
                  <a:srgbClr val="000000"/>
                </a:solidFill>
                <a:effectLst/>
                <a:latin typeface="Arial" panose="020B0604020202020204" pitchFamily="34" charset="0"/>
                <a:hlinkClick r:id="rId14"/>
              </a:rPr>
              <a:t>Consistent Help</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3.3.7 </a:t>
            </a:r>
            <a:r>
              <a:rPr lang="en-US" b="0" i="0" dirty="0">
                <a:solidFill>
                  <a:srgbClr val="000000"/>
                </a:solidFill>
                <a:effectLst/>
                <a:latin typeface="Arial" panose="020B0604020202020204" pitchFamily="34" charset="0"/>
                <a:hlinkClick r:id="rId15"/>
              </a:rPr>
              <a:t>Redundant Entry</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3.3.8 </a:t>
            </a:r>
            <a:r>
              <a:rPr lang="en-US" b="0" i="0" dirty="0">
                <a:solidFill>
                  <a:srgbClr val="000000"/>
                </a:solidFill>
                <a:effectLst/>
                <a:latin typeface="Arial" panose="020B0604020202020204" pitchFamily="34" charset="0"/>
                <a:hlinkClick r:id="rId16"/>
              </a:rPr>
              <a:t>Accessible Authentication (Minimum)</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pPr marL="228600" indent="0" algn="l">
              <a:buFont typeface="Arial" panose="020B0604020202020204" pitchFamily="34" charset="0"/>
              <a:buNone/>
            </a:pPr>
            <a:r>
              <a:rPr lang="en-US" b="1" i="0" dirty="0">
                <a:solidFill>
                  <a:srgbClr val="000000"/>
                </a:solidFill>
                <a:effectLst/>
                <a:latin typeface="Arial" panose="020B0604020202020204" pitchFamily="34" charset="0"/>
              </a:rPr>
              <a:t>Better Compatibility with Screen Readers</a:t>
            </a:r>
          </a:p>
          <a:p>
            <a:pPr algn="l">
              <a:buFont typeface="Arial" panose="020B0604020202020204" pitchFamily="34" charset="0"/>
              <a:buChar char="•"/>
            </a:pPr>
            <a:r>
              <a:rPr lang="en-US" b="0" i="0" dirty="0">
                <a:solidFill>
                  <a:srgbClr val="000000"/>
                </a:solidFill>
                <a:effectLst/>
                <a:latin typeface="Arial" panose="020B0604020202020204" pitchFamily="34" charset="0"/>
              </a:rPr>
              <a:t>2.5.3 </a:t>
            </a:r>
            <a:r>
              <a:rPr lang="en-US" b="0" i="0" dirty="0">
                <a:solidFill>
                  <a:srgbClr val="000000"/>
                </a:solidFill>
                <a:effectLst/>
                <a:latin typeface="Arial" panose="020B0604020202020204" pitchFamily="34" charset="0"/>
                <a:hlinkClick r:id="rId17"/>
              </a:rPr>
              <a:t>Label in Name</a:t>
            </a:r>
            <a:r>
              <a:rPr lang="en-US" b="0" i="0" dirty="0">
                <a:solidFill>
                  <a:srgbClr val="000000"/>
                </a:solidFill>
                <a:effectLst/>
                <a:latin typeface="Arial" panose="020B0604020202020204" pitchFamily="34" charset="0"/>
              </a:rPr>
              <a:t> (A)</a:t>
            </a:r>
          </a:p>
          <a:p>
            <a:pPr algn="l">
              <a:buFont typeface="Arial" panose="020B0604020202020204" pitchFamily="34" charset="0"/>
              <a:buChar char="•"/>
            </a:pPr>
            <a:r>
              <a:rPr lang="en-US" b="0" i="0" dirty="0">
                <a:solidFill>
                  <a:srgbClr val="000000"/>
                </a:solidFill>
                <a:effectLst/>
                <a:latin typeface="Arial" panose="020B0604020202020204" pitchFamily="34" charset="0"/>
              </a:rPr>
              <a:t>4.1.3 </a:t>
            </a:r>
            <a:r>
              <a:rPr lang="en-US" b="0" i="0" dirty="0">
                <a:solidFill>
                  <a:srgbClr val="000000"/>
                </a:solidFill>
                <a:effectLst/>
                <a:latin typeface="Arial" panose="020B0604020202020204" pitchFamily="34" charset="0"/>
                <a:hlinkClick r:id="rId18"/>
              </a:rPr>
              <a:t>Status Messages</a:t>
            </a:r>
            <a:r>
              <a:rPr lang="en-US" b="0" i="0" dirty="0">
                <a:solidFill>
                  <a:srgbClr val="000000"/>
                </a:solidFill>
                <a:effectLst/>
                <a:latin typeface="Arial" panose="020B0604020202020204" pitchFamily="34" charset="0"/>
              </a:rPr>
              <a:t> (AA)</a:t>
            </a: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pPr marL="50800" indent="0">
              <a:buNone/>
            </a:pPr>
            <a:r>
              <a:rPr lang="en-US" sz="1800" b="1" dirty="0"/>
              <a:t>Layered Content</a:t>
            </a:r>
          </a:p>
          <a:p>
            <a:pPr marL="514350" indent="-285750">
              <a:buFont typeface="Arial" panose="020B0604020202020204" pitchFamily="34" charset="0"/>
              <a:buChar char="•"/>
            </a:pPr>
            <a:r>
              <a:rPr lang="en-US" sz="1600" dirty="0"/>
              <a:t>1.4.13 Content on Hover or Focus (AA)</a:t>
            </a:r>
          </a:p>
          <a:p>
            <a:pPr marL="514350" indent="-285750">
              <a:buFont typeface="Arial" panose="020B0604020202020204" pitchFamily="34" charset="0"/>
              <a:buChar char="•"/>
            </a:pPr>
            <a:r>
              <a:rPr lang="en-US" sz="1600" dirty="0"/>
              <a:t>2.4.11 Focus Not Obscured (Minimum) (AA)</a:t>
            </a: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88846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sz="2400" b="1" dirty="0"/>
              <a:t>Rachael</a:t>
            </a:r>
            <a:r>
              <a:rPr lang="en-US" sz="2400" dirty="0"/>
              <a:t> – Use this to note that there’s cross over in the categories</a:t>
            </a:r>
          </a:p>
          <a:p>
            <a:pPr marL="50800" indent="0">
              <a:buNone/>
            </a:pPr>
            <a:endParaRPr lang="en-US" sz="2400" dirty="0"/>
          </a:p>
          <a:p>
            <a:pPr marL="50800" indent="0">
              <a:buNone/>
            </a:pPr>
            <a:r>
              <a:rPr lang="en-US" sz="2400" dirty="0"/>
              <a:t>1.3.4 Orientation (AA)</a:t>
            </a:r>
          </a:p>
          <a:p>
            <a:pPr lvl="1"/>
            <a:r>
              <a:rPr lang="en-US" sz="2400" dirty="0"/>
              <a:t>Content does not restrict its view and operation to a single display orientation, such as portrait or landscape, unless a specific display orientation is essential.</a:t>
            </a:r>
          </a:p>
          <a:p>
            <a:pPr marL="50800" indent="0">
              <a:buNone/>
            </a:pPr>
            <a:r>
              <a:rPr lang="en-US" sz="2400" dirty="0"/>
              <a:t>2.5.4 Motion Actuation (A)</a:t>
            </a:r>
          </a:p>
          <a:p>
            <a:pPr lvl="1"/>
            <a:r>
              <a:rPr lang="en-US" sz="2400" dirty="0"/>
              <a:t>Functionality that can be operated by device motion or user motion can also be operated by user interface components and responding to the motion can be disabled to prevent accidental actuation, except when:</a:t>
            </a:r>
          </a:p>
          <a:p>
            <a:pPr lvl="1"/>
            <a:r>
              <a:rPr lang="en-US" sz="2400" b="1" dirty="0"/>
              <a:t>Supported Interface </a:t>
            </a:r>
            <a:r>
              <a:rPr lang="en-US" sz="2400" dirty="0"/>
              <a:t>- The motion is used to operate functionality through an accessibility supported interface;</a:t>
            </a:r>
          </a:p>
          <a:p>
            <a:pPr lvl="1"/>
            <a:r>
              <a:rPr lang="en-US" sz="2400" b="1" dirty="0"/>
              <a:t>Essential</a:t>
            </a:r>
            <a:r>
              <a:rPr lang="en-US" sz="2400" dirty="0"/>
              <a:t> - The motion is essential for the function and doing so would invalidate the activity.</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728126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Bruce</a:t>
            </a:r>
          </a:p>
          <a:p>
            <a:endParaRPr lang="en-US" dirty="0"/>
          </a:p>
          <a:p>
            <a:pPr marL="50800" indent="0">
              <a:buNone/>
            </a:pPr>
            <a:r>
              <a:rPr lang="en-US" dirty="0"/>
              <a:t>2.5.3 Label in Name (A)</a:t>
            </a:r>
          </a:p>
          <a:p>
            <a:pPr lvl="1"/>
            <a:r>
              <a:rPr lang="en-US" dirty="0"/>
              <a:t>For user interface components with labels that include text or images of text, the name contains the text that is presented visually.</a:t>
            </a:r>
          </a:p>
          <a:p>
            <a:pPr marL="50800" indent="0">
              <a:buNone/>
            </a:pPr>
            <a:r>
              <a:rPr lang="en-US" dirty="0"/>
              <a:t>4.1.3 Status Messages (AA)</a:t>
            </a:r>
          </a:p>
          <a:p>
            <a:pPr lvl="1"/>
            <a:r>
              <a:rPr lang="en-US" dirty="0"/>
              <a:t>In content implemented using markup languages, status messages can be programmatically determined through role or properties such that they can be presented to the user by assistive technologies without receiving focus.</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4190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r>
              <a:rPr lang="en-US" dirty="0">
                <a:hlinkClick r:id="rId3"/>
              </a:rPr>
              <a:t>GSA IAAF 2023 Agenda, day 3 breakout 2b:  Interactive and Emerging Technologies</a:t>
            </a:r>
            <a:endParaRPr lang="en-US" dirty="0"/>
          </a:p>
          <a:p>
            <a:pPr marL="0" lvl="0" indent="0"/>
            <a:r>
              <a:rPr lang="en-US" dirty="0">
                <a:sym typeface="Arial"/>
              </a:rPr>
              <a:t>https://www.section508.gov/iaaf/archives/agenda-2023/#day3breakout2b</a:t>
            </a:r>
          </a:p>
          <a:p>
            <a:pPr marL="0" lvl="0" indent="0"/>
            <a:endParaRPr lang="en-US" dirty="0">
              <a:sym typeface="Arial"/>
            </a:endParaRPr>
          </a:p>
          <a:p>
            <a:pPr marL="0" lvl="0" indent="0"/>
            <a:r>
              <a:rPr lang="en-US" dirty="0">
                <a:sym typeface="Arial"/>
              </a:rPr>
              <a:t>WCAG 2.0 Level AA became the web accessibility requirement under Section 508 in March of 2017.  WCAG 2.1 became a finalized standard in June of 2018.  The Europe Union has been using WCAG 2.1 for five years.  WCAG 2.2 is on the cusp of release.  If your agency is using only WCAG 2.0 Level AA to audit your web properties, what accessibility features are you missing?  Bruce and Rachael will explore and answer this question by reviewing the Success Criteria added in WCAG 2.1 and 2.2.</a:t>
            </a:r>
          </a:p>
          <a:p>
            <a:pPr marL="0" lvl="0" indent="0"/>
            <a:endParaRPr lang="en-US" dirty="0">
              <a:sym typeface="Arial"/>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42408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Rachael</a:t>
            </a:r>
          </a:p>
          <a:p>
            <a:endParaRPr lang="en-US" dirty="0"/>
          </a:p>
          <a:p>
            <a:r>
              <a:rPr lang="en-US" dirty="0"/>
              <a:t>Note that these support other situations. </a:t>
            </a:r>
          </a:p>
          <a:p>
            <a:endParaRPr lang="en-US" dirty="0"/>
          </a:p>
          <a:p>
            <a:pPr marL="50800" indent="0">
              <a:buNone/>
            </a:pPr>
            <a:r>
              <a:rPr lang="en-US" dirty="0"/>
              <a:t>1.3.5 Identify Input Purpose (AA)</a:t>
            </a:r>
          </a:p>
          <a:p>
            <a:pPr lvl="1"/>
            <a:r>
              <a:rPr lang="en-US" dirty="0"/>
              <a:t>The purpose of each input field collecting information about the user can be programmatically determined when:</a:t>
            </a:r>
          </a:p>
          <a:p>
            <a:pPr lvl="2"/>
            <a:r>
              <a:rPr lang="en-US" dirty="0"/>
              <a:t>The input field serves a purpose identified in the Input Purposes for User Interface Components section; and</a:t>
            </a:r>
          </a:p>
          <a:p>
            <a:pPr lvl="2"/>
            <a:r>
              <a:rPr lang="en-US" dirty="0"/>
              <a:t>The content is implemented using technologies with support for identifying the expected meaning for form input data.</a:t>
            </a:r>
          </a:p>
          <a:p>
            <a:pPr lvl="2"/>
            <a:endParaRPr lang="en-US" dirty="0"/>
          </a:p>
          <a:p>
            <a:pPr marL="50800" indent="0">
              <a:buNone/>
            </a:pPr>
            <a:r>
              <a:rPr lang="en-US" dirty="0"/>
              <a:t>3.2.6 Consistent Help (A)</a:t>
            </a:r>
          </a:p>
          <a:p>
            <a:pPr marL="533400" indent="-457200"/>
            <a:r>
              <a:rPr lang="en-US" dirty="0"/>
              <a:t>If a Web page contains any of the following help mechanisms, and those mechanisms are repeated on multiple Web pages within a set of Web pages, they occur in the same order relative to other page content, unless a change is initiated by the user:</a:t>
            </a:r>
          </a:p>
          <a:p>
            <a:pPr marL="990600" lvl="1" indent="-457200"/>
            <a:r>
              <a:rPr lang="en-US" dirty="0"/>
              <a:t>Human contact details;</a:t>
            </a:r>
          </a:p>
          <a:p>
            <a:pPr marL="990600" lvl="1" indent="-457200"/>
            <a:r>
              <a:rPr lang="en-US" dirty="0"/>
              <a:t>Human contact mechanism;</a:t>
            </a:r>
          </a:p>
          <a:p>
            <a:pPr marL="990600" lvl="1" indent="-457200"/>
            <a:r>
              <a:rPr lang="en-US" dirty="0"/>
              <a:t>Self-help option;</a:t>
            </a:r>
          </a:p>
          <a:p>
            <a:pPr marL="990600" lvl="1" indent="-457200"/>
            <a:r>
              <a:rPr lang="en-US" dirty="0"/>
              <a:t>A fully automated contact mechanism.</a:t>
            </a:r>
          </a:p>
          <a:p>
            <a:pPr lvl="2"/>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54520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these support other situations. </a:t>
            </a:r>
          </a:p>
          <a:p>
            <a:endParaRPr lang="en-US" dirty="0"/>
          </a:p>
          <a:p>
            <a:pPr marL="50800" indent="0">
              <a:buNone/>
            </a:pPr>
            <a:r>
              <a:rPr lang="en-US" dirty="0"/>
              <a:t>3.3.7 Redundant Entry (A)</a:t>
            </a:r>
          </a:p>
          <a:p>
            <a:pPr marL="50800" indent="0">
              <a:buNone/>
            </a:pPr>
            <a:r>
              <a:rPr lang="en-US" dirty="0"/>
              <a:t>Information previously entered by or provided to the user that is required to be entered again in the same process is either:</a:t>
            </a:r>
          </a:p>
          <a:p>
            <a:pPr lvl="1"/>
            <a:r>
              <a:rPr lang="en-US" dirty="0"/>
              <a:t>auto-populated, or</a:t>
            </a:r>
          </a:p>
          <a:p>
            <a:pPr lvl="1"/>
            <a:r>
              <a:rPr lang="en-US" dirty="0"/>
              <a:t>available for the user to select.</a:t>
            </a:r>
          </a:p>
          <a:p>
            <a:pPr marL="50800" indent="0">
              <a:buNone/>
            </a:pPr>
            <a:r>
              <a:rPr lang="en-US" dirty="0"/>
              <a:t>Except when:</a:t>
            </a:r>
          </a:p>
          <a:p>
            <a:pPr lvl="1"/>
            <a:r>
              <a:rPr lang="en-US" dirty="0"/>
              <a:t>re-entering the information is essential,</a:t>
            </a:r>
          </a:p>
          <a:p>
            <a:pPr lvl="1"/>
            <a:r>
              <a:rPr lang="en-US" dirty="0"/>
              <a:t>the information is required to ensure the security of the content, or</a:t>
            </a:r>
          </a:p>
          <a:p>
            <a:pPr lvl="1"/>
            <a:r>
              <a:rPr lang="en-US" dirty="0"/>
              <a:t>previously entered information is no longer valid.</a:t>
            </a:r>
          </a:p>
          <a:p>
            <a:pPr lvl="1"/>
            <a:endParaRPr lang="en-US" dirty="0"/>
          </a:p>
          <a:p>
            <a:pPr marL="50800" indent="0">
              <a:buNone/>
            </a:pPr>
            <a:r>
              <a:rPr lang="en-US" dirty="0"/>
              <a:t>3.3.8 Accessible Authentication (Minimum) (AA)</a:t>
            </a:r>
          </a:p>
          <a:p>
            <a:r>
              <a:rPr lang="en-US" dirty="0"/>
              <a:t>A cognitive function test (such as remembering a password or solving a puzzle) is not required for any step in an authentication process unless that step provides at least one of the following:</a:t>
            </a:r>
          </a:p>
          <a:p>
            <a:pPr lvl="1"/>
            <a:r>
              <a:rPr lang="en-US" dirty="0"/>
              <a:t>Alternative - Another authentication method that does not rely on a cognitive function test.</a:t>
            </a:r>
          </a:p>
          <a:p>
            <a:pPr lvl="1"/>
            <a:r>
              <a:rPr lang="en-US" dirty="0"/>
              <a:t>Mechanism - A mechanism is available to assist the user in completing the cognitive function test.</a:t>
            </a:r>
          </a:p>
          <a:p>
            <a:pPr lvl="1"/>
            <a:r>
              <a:rPr lang="en-US" dirty="0"/>
              <a:t>Object Recognition - The cognitive function test is to recognize objects.</a:t>
            </a:r>
          </a:p>
          <a:p>
            <a:pPr lvl="1"/>
            <a:r>
              <a:rPr lang="en-US" dirty="0"/>
              <a:t>Personal Content - The cognitive function test is to identify non-text content the user provided to the Web site.</a:t>
            </a:r>
          </a:p>
          <a:p>
            <a:pPr lvl="0"/>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894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Bruce</a:t>
            </a:r>
          </a:p>
          <a:p>
            <a:r>
              <a:rPr lang="en-US"/>
              <a:t>Why</a:t>
            </a:r>
            <a:r>
              <a:rPr lang="en-US" baseline="0"/>
              <a:t> 320 by 256 ?</a:t>
            </a:r>
            <a:endParaRPr lang="en-US"/>
          </a:p>
          <a:p>
            <a:endParaRPr lang="en-US" dirty="0"/>
          </a:p>
          <a:p>
            <a:pPr marL="50800" indent="0">
              <a:buNone/>
            </a:pPr>
            <a:r>
              <a:rPr lang="en-US" dirty="0"/>
              <a:t>1.4.10 Reflow (AA)</a:t>
            </a:r>
          </a:p>
          <a:p>
            <a:pPr lvl="1"/>
            <a:r>
              <a:rPr lang="en-US" dirty="0"/>
              <a:t>Content can be presented without loss of information or functionality, and without requiring scrolling in two dimensions for:</a:t>
            </a:r>
          </a:p>
          <a:p>
            <a:pPr lvl="2"/>
            <a:r>
              <a:rPr lang="en-US" sz="2600" dirty="0"/>
              <a:t>Vertical scrolling content at a width equivalent to 320 CSS pixels;</a:t>
            </a:r>
          </a:p>
          <a:p>
            <a:pPr lvl="2"/>
            <a:r>
              <a:rPr lang="en-US" sz="2600" dirty="0"/>
              <a:t>Horizontal scrolling content at a height equivalent to 256 CSS pixels;</a:t>
            </a:r>
          </a:p>
          <a:p>
            <a:pPr lvl="1"/>
            <a:r>
              <a:rPr lang="en-US" dirty="0"/>
              <a:t>Except for parts of the content which require two-dimensional layout for usage or meaning.</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76224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dirty="0"/>
              <a:t>1.4.11 Non-Text Contrast (AA)</a:t>
            </a:r>
          </a:p>
          <a:p>
            <a:pPr lvl="1"/>
            <a:r>
              <a:rPr lang="en-US" dirty="0"/>
              <a:t>The visual presentation of the following have a contrast ratio of at least 3:1 against adjacent color(s):</a:t>
            </a:r>
          </a:p>
          <a:p>
            <a:pPr lvl="2"/>
            <a:r>
              <a:rPr lang="en-US" dirty="0"/>
              <a:t>User Interface Components</a:t>
            </a:r>
          </a:p>
          <a:p>
            <a:pPr lvl="3"/>
            <a:r>
              <a:rPr lang="en-US" dirty="0"/>
              <a:t>Visual information required to identify user interface components and states, except for inactive components or where the appearance of the component is determined by the user agent and not modified by the author;</a:t>
            </a:r>
          </a:p>
          <a:p>
            <a:pPr lvl="2"/>
            <a:r>
              <a:rPr lang="en-US" dirty="0"/>
              <a:t>Graphical Objects</a:t>
            </a:r>
          </a:p>
          <a:p>
            <a:pPr lvl="3"/>
            <a:r>
              <a:rPr lang="en-US" dirty="0"/>
              <a:t>Parts of graphics required to understand the content, except when a particular presentation of graphics is essential to the information being conveyed.</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745430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dirty="0"/>
              <a:t>1.4.12 Text Spacing (AA)</a:t>
            </a:r>
          </a:p>
          <a:p>
            <a:pPr lvl="1"/>
            <a:r>
              <a:rPr lang="en-US" dirty="0"/>
              <a:t>In content implemented using markup languages that support the following text style properties, no loss of content or functionality occurs by setting all of the following and by changing no other style property:</a:t>
            </a:r>
          </a:p>
          <a:p>
            <a:pPr lvl="2"/>
            <a:r>
              <a:rPr lang="en-US" dirty="0"/>
              <a:t>Line height (line spacing) to at least 1.5 times the font size;</a:t>
            </a:r>
          </a:p>
          <a:p>
            <a:pPr lvl="2"/>
            <a:r>
              <a:rPr lang="en-US" dirty="0"/>
              <a:t>Spacing following paragraphs to at least 2 times the font size;</a:t>
            </a:r>
          </a:p>
          <a:p>
            <a:pPr lvl="2"/>
            <a:r>
              <a:rPr lang="en-US" dirty="0"/>
              <a:t>Letter spacing (tracking) to at least 0.12 times the font size;</a:t>
            </a:r>
          </a:p>
          <a:p>
            <a:pPr lvl="2"/>
            <a:r>
              <a:rPr lang="en-US" dirty="0"/>
              <a:t>Word spacing to at least 0.16 times the font size.</a:t>
            </a:r>
          </a:p>
          <a:p>
            <a:pPr marL="990600" lvl="2" indent="0">
              <a:buNone/>
            </a:pPr>
            <a:r>
              <a:rPr lang="en-US" dirty="0"/>
              <a:t>Exception: Human languages and scripts that do not make use of one or more of these text style properties in written text can conform using only the properties that exist for that combination of language and script.</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35363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Rachael</a:t>
            </a:r>
          </a:p>
          <a:p>
            <a:endParaRPr lang="en-US" dirty="0"/>
          </a:p>
          <a:p>
            <a:pPr marL="50800" indent="0">
              <a:buNone/>
            </a:pPr>
            <a:r>
              <a:rPr lang="en-US" dirty="0"/>
              <a:t>2.1.4 Character Key Shortcuts (A)</a:t>
            </a:r>
          </a:p>
          <a:p>
            <a:r>
              <a:rPr lang="en-US" sz="2600" dirty="0"/>
              <a:t>If a keyboard shortcut is implemented in content using only letter (including upper- and lower-case letters), punctuation, number, or symbol characters, then at least one of the following is true:</a:t>
            </a:r>
          </a:p>
          <a:p>
            <a:pPr lvl="1"/>
            <a:r>
              <a:rPr lang="en-US" dirty="0"/>
              <a:t>Turn off - A mechanism is available to turn the shortcut off;</a:t>
            </a:r>
          </a:p>
          <a:p>
            <a:pPr lvl="1"/>
            <a:r>
              <a:rPr lang="en-US" dirty="0"/>
              <a:t>Remap - A mechanism is available to remap the shortcut to include one or more non-printable keyboard keys (e.g., Ctrl, Alt);</a:t>
            </a:r>
          </a:p>
          <a:p>
            <a:pPr lvl="1"/>
            <a:r>
              <a:rPr lang="en-US" dirty="0"/>
              <a:t>Active only on focus - The keyboard shortcut for a user interface component is only active when that component has focus.</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408193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dirty="0"/>
              <a:t>2.5.1 Pointer Gestures (A)</a:t>
            </a:r>
          </a:p>
          <a:p>
            <a:r>
              <a:rPr lang="en-US" dirty="0"/>
              <a:t>All functionality that uses multipoint or path-based gestures for operation can be operated with a single pointer without a path-based gesture, unless a multipoint or path-based gesture is essential.</a:t>
            </a:r>
          </a:p>
          <a:p>
            <a:pPr marL="50800" indent="0">
              <a:spcBef>
                <a:spcPts val="1900"/>
              </a:spcBef>
              <a:buNone/>
            </a:pPr>
            <a:r>
              <a:rPr lang="en-US" dirty="0"/>
              <a:t>2.5.7 Dragging Movements (AA)</a:t>
            </a:r>
          </a:p>
          <a:p>
            <a:r>
              <a:rPr lang="en-US" dirty="0"/>
              <a:t>All functionality that uses a dragging movement for operation can be achieved by a single pointer without dragging, unless dragging is essential or the functionality is determined by the user agent and not modified by the author.</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526350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dirty="0"/>
              <a:t>2.5.2 Pointer Cancellation (A) </a:t>
            </a:r>
          </a:p>
          <a:p>
            <a:r>
              <a:rPr lang="en-US" dirty="0"/>
              <a:t>For functionality that can be operated using a single pointer, at least one of the following is true:</a:t>
            </a:r>
          </a:p>
          <a:p>
            <a:pPr lvl="1"/>
            <a:r>
              <a:rPr lang="en-US" b="1" dirty="0"/>
              <a:t>No Down-Event: </a:t>
            </a:r>
            <a:r>
              <a:rPr lang="en-US" dirty="0"/>
              <a:t>The down-event of the pointer is not used to execute any part of the function;</a:t>
            </a:r>
          </a:p>
          <a:p>
            <a:pPr lvl="1"/>
            <a:r>
              <a:rPr lang="en-US" b="1" dirty="0"/>
              <a:t>Abort or Undo: </a:t>
            </a:r>
            <a:r>
              <a:rPr lang="en-US" dirty="0"/>
              <a:t>Completion of the function is on the up-event, and a mechanism is available to abort the function before completion or to undo the function after completion;</a:t>
            </a:r>
          </a:p>
          <a:p>
            <a:pPr lvl="1"/>
            <a:r>
              <a:rPr lang="en-US" b="1" dirty="0"/>
              <a:t>Up Reversal: </a:t>
            </a:r>
            <a:r>
              <a:rPr lang="en-US" dirty="0"/>
              <a:t>The up-event reverses any outcome of the preceding down-event;</a:t>
            </a:r>
          </a:p>
          <a:p>
            <a:pPr lvl="1"/>
            <a:r>
              <a:rPr lang="en-US" b="1" dirty="0"/>
              <a:t>Essential</a:t>
            </a:r>
            <a:r>
              <a:rPr lang="en-US" dirty="0"/>
              <a:t>: Completing the function on the down-event is essential.</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28455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indent="0">
              <a:buNone/>
            </a:pPr>
            <a:r>
              <a:rPr lang="en-US" dirty="0"/>
              <a:t>2.5.8 Target Size (Minimum)</a:t>
            </a:r>
          </a:p>
          <a:p>
            <a:r>
              <a:rPr lang="en-US" dirty="0"/>
              <a:t>The size of the target for pointer inputs is at least 24 by 24 CSS pixels, except where:</a:t>
            </a:r>
          </a:p>
          <a:p>
            <a:pPr lvl="1"/>
            <a:r>
              <a:rPr lang="en-US" sz="2000" b="1" dirty="0"/>
              <a:t>Spacing: </a:t>
            </a:r>
            <a:r>
              <a:rPr lang="en-US" sz="2000" dirty="0"/>
              <a:t>Undersized targets (those less than 24 by 24 CSS pixels) are positioned so that if a 24 CSS pixel diameter circle is centered on the bounding box of each, the circles do not intersect another target or the circle for another undersized target;</a:t>
            </a:r>
          </a:p>
          <a:p>
            <a:pPr lvl="1"/>
            <a:r>
              <a:rPr lang="en-US" sz="2000" b="1" dirty="0"/>
              <a:t>Equivalent</a:t>
            </a:r>
            <a:r>
              <a:rPr lang="en-US" sz="2000" dirty="0"/>
              <a:t>: The function can be achieved through a different control on the same page that meets this criterion;</a:t>
            </a:r>
          </a:p>
          <a:p>
            <a:pPr lvl="1"/>
            <a:r>
              <a:rPr lang="en-US" sz="2000" b="1" dirty="0"/>
              <a:t>Inline</a:t>
            </a:r>
            <a:r>
              <a:rPr lang="en-US" sz="2000" dirty="0"/>
              <a:t>: The target is in a sentence or its size is otherwise constrained by the line-height of non-target text;</a:t>
            </a:r>
          </a:p>
          <a:p>
            <a:pPr lvl="1"/>
            <a:r>
              <a:rPr lang="en-US" sz="2000" b="1" dirty="0"/>
              <a:t>User agent control</a:t>
            </a:r>
            <a:r>
              <a:rPr lang="en-US" sz="2000" dirty="0"/>
              <a:t>: The size of the target is determined by the user agent and is not modified by the author;</a:t>
            </a:r>
          </a:p>
          <a:p>
            <a:pPr lvl="1"/>
            <a:r>
              <a:rPr lang="en-US" sz="2000" b="1" dirty="0"/>
              <a:t>Essential</a:t>
            </a:r>
            <a:r>
              <a:rPr lang="en-US" sz="2000" dirty="0"/>
              <a:t>: A particular presentation of the target is essential or is legally required for the information being conveyed.</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732538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Bruce</a:t>
            </a:r>
            <a:r>
              <a:rPr lang="en-US" b="0" dirty="0"/>
              <a:t> – two more</a:t>
            </a:r>
            <a:r>
              <a:rPr lang="en-US" b="0" baseline="0" dirty="0"/>
              <a:t> examples intersectionality; </a:t>
            </a:r>
            <a:br>
              <a:rPr lang="en-US" b="0" baseline="0" dirty="0"/>
            </a:br>
            <a:r>
              <a:rPr lang="en-US" b="0" baseline="0" dirty="0"/>
              <a:t>Somewhat interestingly, these are not typically barriers for users of screen reading software but are a problem for keyboard-only.</a:t>
            </a:r>
          </a:p>
          <a:p>
            <a:pPr marL="0"/>
            <a:r>
              <a:rPr lang="en-US" b="0" baseline="0" dirty="0"/>
              <a:t>Also, barrier for people low vision, certain cognitive issues, and mobile devices.</a:t>
            </a:r>
            <a:endParaRPr lang="en-US" b="0" dirty="0"/>
          </a:p>
          <a:p>
            <a:endParaRPr lang="en-US" dirty="0"/>
          </a:p>
          <a:p>
            <a:pPr marL="50800" indent="0">
              <a:buNone/>
            </a:pPr>
            <a:r>
              <a:rPr lang="en-US" sz="2400" dirty="0"/>
              <a:t>1.4.13 Content on Hover or Focus (AA)</a:t>
            </a:r>
          </a:p>
          <a:p>
            <a:pPr lvl="1"/>
            <a:r>
              <a:rPr lang="en-US" sz="2400" dirty="0"/>
              <a:t>Where receiving and then removing pointer hover or keyboard focus triggers additional content to become visible and then hidden, the following are true:</a:t>
            </a:r>
          </a:p>
          <a:p>
            <a:pPr lvl="2"/>
            <a:r>
              <a:rPr lang="en-US" b="1" dirty="0"/>
              <a:t>Dismissible</a:t>
            </a:r>
            <a:r>
              <a:rPr lang="en-US" dirty="0"/>
              <a:t>: A mechanism is available to dismiss the additional content without moving pointer hover or keyboard focus, unless the additional content communicates an input error or does not obscure or replace other content;</a:t>
            </a:r>
          </a:p>
          <a:p>
            <a:pPr lvl="2"/>
            <a:r>
              <a:rPr lang="en-US" b="1" dirty="0" err="1"/>
              <a:t>Hoverable</a:t>
            </a:r>
            <a:r>
              <a:rPr lang="en-US" dirty="0"/>
              <a:t>: If pointer hover can trigger the additional content, then the pointer can be moved over the additional content without the additional content disappearing;</a:t>
            </a:r>
          </a:p>
          <a:p>
            <a:pPr lvl="2"/>
            <a:r>
              <a:rPr lang="en-US" b="1" dirty="0"/>
              <a:t>Persistent</a:t>
            </a:r>
            <a:r>
              <a:rPr lang="en-US" dirty="0"/>
              <a:t>: The additional content remains visible until the hover or focus trigger is removed, the user dismisses it, or its information is no longer valid.</a:t>
            </a:r>
          </a:p>
          <a:p>
            <a:pPr lvl="1"/>
            <a:r>
              <a:rPr lang="en-US" sz="2400" dirty="0"/>
              <a:t>Exception:  The visual presentation of the additional content is controlled by the user agent and is not modified by the author.</a:t>
            </a:r>
          </a:p>
          <a:p>
            <a:pPr marL="63500" indent="0">
              <a:buNone/>
            </a:pPr>
            <a:r>
              <a:rPr lang="en-US" sz="2400" dirty="0"/>
              <a:t>2.4.11 Focus Not Obscured (Minimum) (AA)</a:t>
            </a:r>
          </a:p>
          <a:p>
            <a:pPr marL="520700" indent="-457200"/>
            <a:r>
              <a:rPr lang="en-US" sz="2400" dirty="0"/>
              <a:t>When a user interface component receives keyboard focus, the component is not entirely hidden due to author-created content.</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53631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600" dirty="0">
                <a:solidFill>
                  <a:srgbClr val="000000"/>
                </a:solidFill>
                <a:effectLst/>
                <a:latin typeface="Calibri" panose="020F0502020204030204" pitchFamily="34" charset="0"/>
                <a:ea typeface="Calibri" panose="020F0502020204030204" pitchFamily="34" charset="0"/>
              </a:rPr>
              <a:t>In this talk we will give an overview of the new Success Criteria, including:  </a:t>
            </a:r>
            <a:endParaRPr lang="en-US" sz="16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600" dirty="0">
                <a:solidFill>
                  <a:srgbClr val="000000"/>
                </a:solidFill>
                <a:effectLst/>
                <a:latin typeface="Calibri" panose="020F0502020204030204" pitchFamily="34" charset="0"/>
                <a:ea typeface="Times New Roman" panose="02020603050405020304" pitchFamily="18" charset="0"/>
              </a:rPr>
              <a:t>Who benefits,  </a:t>
            </a:r>
            <a:endParaRPr lang="en-US" sz="1600" dirty="0">
              <a:solidFill>
                <a:srgbClr val="000000"/>
              </a:solidFill>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600" dirty="0">
                <a:solidFill>
                  <a:srgbClr val="000000"/>
                </a:solidFill>
                <a:effectLst/>
                <a:latin typeface="Calibri" panose="020F0502020204030204" pitchFamily="34" charset="0"/>
                <a:ea typeface="Times New Roman" panose="02020603050405020304" pitchFamily="18" charset="0"/>
              </a:rPr>
              <a:t>How to design and code to support it, and </a:t>
            </a:r>
            <a:endParaRPr lang="en-US" sz="1600" dirty="0">
              <a:solidFill>
                <a:srgbClr val="000000"/>
              </a:solidFill>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1600" dirty="0">
                <a:solidFill>
                  <a:srgbClr val="000000"/>
                </a:solidFill>
                <a:effectLst/>
                <a:latin typeface="Calibri" panose="020F0502020204030204" pitchFamily="34" charset="0"/>
                <a:ea typeface="Times New Roman" panose="02020603050405020304" pitchFamily="18" charset="0"/>
              </a:rPr>
              <a:t>How to test for it.</a:t>
            </a:r>
            <a:endParaRPr lang="en-US" sz="1600" dirty="0">
              <a:solidFill>
                <a:srgbClr val="000000"/>
              </a:solidFill>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804046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None/>
              <a:tabLst/>
              <a:defRPr/>
            </a:pPr>
            <a:r>
              <a:rPr lang="en-US" b="1" i="0" dirty="0">
                <a:solidFill>
                  <a:srgbClr val="000000"/>
                </a:solidFill>
                <a:effectLst/>
                <a:latin typeface="Arial" panose="020B0604020202020204" pitchFamily="34" charset="0"/>
              </a:rPr>
              <a:t>Bruce</a:t>
            </a:r>
            <a:r>
              <a:rPr lang="en-US" b="0" i="0" baseline="0" dirty="0">
                <a:solidFill>
                  <a:srgbClr val="000000"/>
                </a:solidFill>
                <a:effectLst/>
                <a:latin typeface="Arial" panose="020B0604020202020204" pitchFamily="34" charset="0"/>
              </a:rPr>
              <a:t> – if time allows (which is not expected)</a:t>
            </a:r>
            <a:endParaRPr lang="en-US" b="0" i="0" dirty="0">
              <a:solidFill>
                <a:srgbClr val="000000"/>
              </a:solidFill>
              <a:effectLst/>
              <a:latin typeface="Arial" panose="020B0604020202020204" pitchFamily="34" charset="0"/>
            </a:endParaRPr>
          </a:p>
          <a:p>
            <a:pPr marL="228600" marR="0" lvl="0" indent="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None/>
              <a:tabLst/>
              <a:defRPr/>
            </a:pPr>
            <a:endParaRPr lang="en-US" b="0" i="0" dirty="0">
              <a:solidFill>
                <a:srgbClr val="000000"/>
              </a:solidFill>
              <a:effectLst/>
              <a:latin typeface="Arial" panose="020B0604020202020204" pitchFamily="34" charset="0"/>
            </a:endParaRPr>
          </a:p>
          <a:p>
            <a:pPr marL="228600" marR="0" lvl="0" indent="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None/>
              <a:tabLst/>
              <a:defRPr/>
            </a:pPr>
            <a:r>
              <a:rPr lang="en-US" b="0" i="0" dirty="0">
                <a:solidFill>
                  <a:srgbClr val="000000"/>
                </a:solidFill>
                <a:effectLst/>
                <a:latin typeface="Arial" panose="020B0604020202020204" pitchFamily="34" charset="0"/>
              </a:rPr>
              <a:t>Could also add in:</a:t>
            </a:r>
          </a:p>
          <a:p>
            <a:pPr marL="514350" marR="0" lvl="0" indent="-28575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1.3.6 </a:t>
            </a:r>
            <a:r>
              <a:rPr lang="en-US" b="0" i="0" dirty="0">
                <a:solidFill>
                  <a:srgbClr val="000000"/>
                </a:solidFill>
                <a:effectLst/>
                <a:latin typeface="Arial" panose="020B0604020202020204" pitchFamily="34" charset="0"/>
                <a:hlinkClick r:id="rId3"/>
              </a:rPr>
              <a:t>Identify Purpose</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r>
              <a:rPr lang="en-US" b="0" i="0" dirty="0">
                <a:solidFill>
                  <a:srgbClr val="000000"/>
                </a:solidFill>
                <a:effectLst/>
                <a:latin typeface="Arial" panose="020B0604020202020204" pitchFamily="34" charset="0"/>
              </a:rPr>
              <a:t>2.2.6 </a:t>
            </a:r>
            <a:r>
              <a:rPr lang="en-US" b="0" i="0" dirty="0">
                <a:solidFill>
                  <a:srgbClr val="000000"/>
                </a:solidFill>
                <a:effectLst/>
                <a:latin typeface="Arial" panose="020B0604020202020204" pitchFamily="34" charset="0"/>
                <a:hlinkClick r:id="rId4"/>
              </a:rPr>
              <a:t>Timeouts</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r>
              <a:rPr lang="en-US" b="0" i="0" dirty="0">
                <a:solidFill>
                  <a:srgbClr val="000000"/>
                </a:solidFill>
                <a:effectLst/>
                <a:latin typeface="Arial" panose="020B0604020202020204" pitchFamily="34" charset="0"/>
              </a:rPr>
              <a:t>2.3.3 </a:t>
            </a:r>
            <a:r>
              <a:rPr lang="en-US" b="0" i="0" dirty="0">
                <a:solidFill>
                  <a:srgbClr val="000000"/>
                </a:solidFill>
                <a:effectLst/>
                <a:latin typeface="Arial" panose="020B0604020202020204" pitchFamily="34" charset="0"/>
                <a:hlinkClick r:id="rId5"/>
              </a:rPr>
              <a:t>Animation from Interactions</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r>
              <a:rPr lang="en-US" b="0" i="0" dirty="0">
                <a:solidFill>
                  <a:srgbClr val="000000"/>
                </a:solidFill>
                <a:effectLst/>
                <a:latin typeface="Arial" panose="020B0604020202020204" pitchFamily="34" charset="0"/>
              </a:rPr>
              <a:t>2.5.5 </a:t>
            </a:r>
            <a:r>
              <a:rPr lang="en-US" b="0" i="0" dirty="0">
                <a:solidFill>
                  <a:srgbClr val="000000"/>
                </a:solidFill>
                <a:effectLst/>
                <a:latin typeface="Arial" panose="020B0604020202020204" pitchFamily="34" charset="0"/>
                <a:hlinkClick r:id="rId6"/>
              </a:rPr>
              <a:t>Target Size</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r>
              <a:rPr lang="en-US" b="0" i="0" dirty="0">
                <a:solidFill>
                  <a:srgbClr val="000000"/>
                </a:solidFill>
                <a:effectLst/>
                <a:latin typeface="Arial" panose="020B0604020202020204" pitchFamily="34" charset="0"/>
              </a:rPr>
              <a:t>2.5.6 </a:t>
            </a:r>
            <a:r>
              <a:rPr lang="en-US" b="0" i="0" dirty="0">
                <a:solidFill>
                  <a:srgbClr val="000000"/>
                </a:solidFill>
                <a:effectLst/>
                <a:latin typeface="Arial" panose="020B0604020202020204" pitchFamily="34" charset="0"/>
                <a:hlinkClick r:id="rId7"/>
              </a:rPr>
              <a:t>Concurrent Input Mechanisms</a:t>
            </a:r>
            <a:r>
              <a:rPr lang="en-US" b="0" i="0" dirty="0">
                <a:solidFill>
                  <a:srgbClr val="000000"/>
                </a:solidFill>
                <a:effectLst/>
                <a:latin typeface="Arial" panose="020B0604020202020204" pitchFamily="34" charset="0"/>
              </a:rPr>
              <a:t> (AAA)</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2.4.12 </a:t>
            </a:r>
            <a:r>
              <a:rPr lang="en-US" b="0" i="0" dirty="0">
                <a:solidFill>
                  <a:srgbClr val="000000"/>
                </a:solidFill>
                <a:effectLst/>
                <a:latin typeface="Arial" panose="020B0604020202020204" pitchFamily="34" charset="0"/>
                <a:hlinkClick r:id="rId8"/>
              </a:rPr>
              <a:t>Focus Not Obscured (Enhanced)</a:t>
            </a:r>
            <a:r>
              <a:rPr lang="en-US" b="0" i="0" dirty="0">
                <a:solidFill>
                  <a:srgbClr val="000000"/>
                </a:solidFill>
                <a:effectLst/>
                <a:latin typeface="Arial" panose="020B0604020202020204" pitchFamily="34" charset="0"/>
              </a:rPr>
              <a:t> (AAA)</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panose="020B0604020202020204" pitchFamily="34" charset="0"/>
              <a:buChar char="•"/>
              <a:tabLst/>
              <a:defRPr/>
            </a:pPr>
            <a:r>
              <a:rPr lang="en-US" b="0" i="0" dirty="0">
                <a:solidFill>
                  <a:srgbClr val="000000"/>
                </a:solidFill>
                <a:effectLst/>
                <a:latin typeface="Arial" panose="020B0604020202020204" pitchFamily="34" charset="0"/>
              </a:rPr>
              <a:t>2.4.13 </a:t>
            </a:r>
            <a:r>
              <a:rPr lang="en-US" b="0" i="0" dirty="0">
                <a:solidFill>
                  <a:srgbClr val="000000"/>
                </a:solidFill>
                <a:effectLst/>
                <a:latin typeface="Arial" panose="020B0604020202020204" pitchFamily="34" charset="0"/>
                <a:hlinkClick r:id="rId9"/>
              </a:rPr>
              <a:t>Focus Appearance</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r>
              <a:rPr lang="en-US" b="0" i="0" dirty="0">
                <a:solidFill>
                  <a:srgbClr val="000000"/>
                </a:solidFill>
                <a:effectLst/>
                <a:latin typeface="Arial" panose="020B0604020202020204" pitchFamily="34" charset="0"/>
              </a:rPr>
              <a:t>3.3.9 </a:t>
            </a:r>
            <a:r>
              <a:rPr lang="en-US" b="0" i="0" dirty="0">
                <a:solidFill>
                  <a:srgbClr val="000000"/>
                </a:solidFill>
                <a:effectLst/>
                <a:latin typeface="Arial" panose="020B0604020202020204" pitchFamily="34" charset="0"/>
                <a:hlinkClick r:id="rId10"/>
              </a:rPr>
              <a:t>Accessible Authentication (Enhanced)</a:t>
            </a:r>
            <a:r>
              <a:rPr lang="en-US" b="0" i="0" dirty="0">
                <a:solidFill>
                  <a:srgbClr val="000000"/>
                </a:solidFill>
                <a:effectLst/>
                <a:latin typeface="Arial" panose="020B0604020202020204" pitchFamily="34" charset="0"/>
              </a:rPr>
              <a:t> (AAA)</a:t>
            </a:r>
          </a:p>
          <a:p>
            <a:pPr algn="l">
              <a:buFont typeface="Arial" panose="020B0604020202020204" pitchFamily="34" charset="0"/>
              <a:buChar char="•"/>
            </a:pPr>
            <a:endParaRPr lang="en-US" b="0" i="0" dirty="0">
              <a:solidFill>
                <a:srgbClr val="000000"/>
              </a:solidFill>
              <a:effectLst/>
              <a:latin typeface="Arial" panose="020B0604020202020204" pitchFamily="34" charset="0"/>
            </a:endParaRP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438607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US" b="1" dirty="0"/>
              <a:t>Bruce</a:t>
            </a:r>
          </a:p>
          <a:p>
            <a:r>
              <a:rPr lang="en-US" dirty="0"/>
              <a:t>Adopting new</a:t>
            </a:r>
            <a:r>
              <a:rPr lang="en-US" baseline="0" dirty="0"/>
              <a:t> SC in 2.1 and 2.2 like adopting AAA of 2.0</a:t>
            </a:r>
          </a:p>
          <a:p>
            <a:endParaRPr lang="en-US" baseline="0" dirty="0"/>
          </a:p>
          <a:p>
            <a:pPr>
              <a:spcBef>
                <a:spcPts val="1900"/>
              </a:spcBef>
            </a:pPr>
            <a:r>
              <a:rPr lang="en-US" dirty="0"/>
              <a:t>Not all Level AAA criteria are difficult to implement</a:t>
            </a:r>
          </a:p>
          <a:p>
            <a:r>
              <a:rPr lang="en-US" dirty="0"/>
              <a:t>Level AAA may not be feasible for some types of web content</a:t>
            </a:r>
          </a:p>
          <a:p>
            <a:r>
              <a:rPr lang="en-US" dirty="0"/>
              <a:t>Level AAA necessary for some people to use content</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989330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Simpler</a:t>
            </a:r>
            <a:r>
              <a:rPr lang="en-US" baseline="0" dirty="0"/>
              <a:t> may mean dropping some exceptions.</a:t>
            </a:r>
          </a:p>
          <a:p>
            <a:r>
              <a:rPr lang="en-US" baseline="0" dirty="0"/>
              <a:t>AAA criteria still use precise phrasing, not plain language.</a:t>
            </a:r>
          </a:p>
          <a:p>
            <a:r>
              <a:rPr lang="en-US" baseline="0" dirty="0"/>
              <a:t>Generally, AAA are simpler, but not simple.</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132835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AAA</a:t>
            </a:r>
            <a:r>
              <a:rPr lang="en-US" baseline="0" dirty="0"/>
              <a:t> version is not “simple” and may still have an exception.</a:t>
            </a:r>
            <a:endParaRPr lang="en-US" dirty="0"/>
          </a:p>
          <a:p>
            <a:endParaRPr lang="en-US" dirty="0"/>
          </a:p>
          <a:p>
            <a:r>
              <a:rPr lang="en-US" dirty="0"/>
              <a:t>1.4.5 Images of Text:  If the technologies being used can achieve the visual presentation, text is used to convey information rather than images of text except for the following:</a:t>
            </a:r>
          </a:p>
          <a:p>
            <a:pPr marL="971550" lvl="1" indent="-285750">
              <a:buFont typeface="Arial" panose="020B0604020202020204" pitchFamily="34" charset="0"/>
              <a:buChar char="•"/>
            </a:pPr>
            <a:r>
              <a:rPr lang="en-US" dirty="0"/>
              <a:t>Customizable:</a:t>
            </a:r>
            <a:r>
              <a:rPr lang="en-US" baseline="0" dirty="0"/>
              <a:t>  </a:t>
            </a:r>
            <a:r>
              <a:rPr lang="en-US" dirty="0"/>
              <a:t>The image of text can be visually customized to the user's requirements;</a:t>
            </a:r>
          </a:p>
          <a:p>
            <a:pPr marL="971550" lvl="1" indent="-285750">
              <a:buFont typeface="Arial" panose="020B0604020202020204" pitchFamily="34" charset="0"/>
              <a:buChar char="•"/>
            </a:pPr>
            <a:r>
              <a:rPr lang="en-US" dirty="0"/>
              <a:t>Essential:  A particular presentation of text is essential to the information being conveyed.</a:t>
            </a:r>
          </a:p>
          <a:p>
            <a:pPr marL="228600" lvl="0" indent="0">
              <a:buFont typeface="Arial" panose="020B0604020202020204" pitchFamily="34" charset="0"/>
              <a:buNone/>
            </a:pPr>
            <a:endParaRPr lang="en-US" dirty="0"/>
          </a:p>
          <a:p>
            <a:pPr marL="228600" lvl="0" indent="0">
              <a:buFont typeface="Arial" panose="020B0604020202020204" pitchFamily="34" charset="0"/>
              <a:buNone/>
            </a:pPr>
            <a:r>
              <a:rPr lang="en-US" dirty="0"/>
              <a:t>2.1.1 Keyboard:  All functionality of the content is operable through a keyboard interface without requiring specific timings for individual keystrokes, except where the underlying function requires input that depends on the path of the user's movement and not just the endpoints.</a:t>
            </a:r>
          </a:p>
          <a:p>
            <a:pPr marL="228600" lvl="0" indent="0">
              <a:buFont typeface="Arial" panose="020B0604020202020204" pitchFamily="34" charset="0"/>
              <a:buNone/>
            </a:pPr>
            <a:endParaRPr lang="en-US" dirty="0"/>
          </a:p>
          <a:p>
            <a:pPr marL="228600" lvl="0" indent="0">
              <a:buFont typeface="Arial" panose="020B0604020202020204" pitchFamily="34" charset="0"/>
              <a:buNone/>
            </a:pPr>
            <a:r>
              <a:rPr lang="en-US" dirty="0"/>
              <a:t>2.2.2 Pause, Stop, Hide:  For moving, blinking, scrolling, or auto-updating information, all of the following are true:</a:t>
            </a:r>
          </a:p>
          <a:p>
            <a:pPr marL="971550" lvl="1" indent="-285750">
              <a:buFont typeface="Arial" panose="020B0604020202020204" pitchFamily="34" charset="0"/>
              <a:buChar char="•"/>
            </a:pPr>
            <a:r>
              <a:rPr lang="en-US" dirty="0"/>
              <a:t>Moving, blinking, scrolling:</a:t>
            </a:r>
            <a:r>
              <a:rPr lang="en-US" baseline="0" dirty="0"/>
              <a:t>  </a:t>
            </a:r>
            <a:r>
              <a:rPr lang="en-US" dirty="0"/>
              <a:t>For any moving, blinking or scrolling information that (1) starts automatically, (2) lasts more than five seconds, and (3) is presented in parallel with other content, there is a mechanism for the user to pause, stop, or hide it unless the movement, blinking, or scrolling is part of an activity where it is essential; and</a:t>
            </a:r>
          </a:p>
          <a:p>
            <a:pPr marL="971550" lvl="1" indent="-285750">
              <a:buFont typeface="Arial" panose="020B0604020202020204" pitchFamily="34" charset="0"/>
              <a:buChar char="•"/>
            </a:pPr>
            <a:r>
              <a:rPr lang="en-US" dirty="0"/>
              <a:t>Auto-updating:  For any auto-updating information that (1) starts automatically and (2) is presented in parallel with other content, there is a mechanism for the user to pause, stop, or hide it or to control the frequency of the update unless the auto-updating is part of an activity where it is essential.</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699552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a:t>
            </a:r>
            <a:r>
              <a:rPr lang="en-US" baseline="0" dirty="0"/>
              <a:t> are probably doing many of these most of the time!</a:t>
            </a:r>
          </a:p>
          <a:p>
            <a:endParaRPr lang="en-US" baseline="0" dirty="0"/>
          </a:p>
          <a:p>
            <a:r>
              <a:rPr lang="en-US" baseline="0" dirty="0"/>
              <a:t>I may use AAA criterion to demonstrate AA is not as someone thinks.</a:t>
            </a:r>
          </a:p>
          <a:p>
            <a:endParaRPr lang="en-US" baseline="0" dirty="0"/>
          </a:p>
          <a:p>
            <a:r>
              <a:rPr lang="en-US" baseline="0" dirty="0"/>
              <a:t>Dropped ending clause:  </a:t>
            </a:r>
            <a:r>
              <a:rPr lang="en-US" dirty="0">
                <a:sym typeface="Arial"/>
              </a:rPr>
              <a:t>except where the purpose of the link would be ambiguous to users in general.</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432786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impossible for plain ASCII text files.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737505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09451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6576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b="1" dirty="0">
                <a:sym typeface="Arial"/>
              </a:rPr>
              <a:t>Rachael</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sym typeface="Arial"/>
            </a:endParaRP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sym typeface="Arial"/>
              </a:rPr>
              <a:t>WCAG 2.0 Level AA became the web accessibility requirement under Section 508 in March of 2017.  WCAG 2.1 became a finalized standard in June of 2018. The Europe Union has been using WCAG 2.1 for five years.  WCAG 2.2 is on the cusp of release.  If your agency is using only WCAG 2.0 Level AA to audit your web properties, what accessibility features are you missing?  Bruce and Rachael will explore and answer this question by reviewing the Success Criteria added in WCAG 2.1 and 2.2.</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664360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99127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Bruce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732076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https://www.regulations.gov/learn – overview of rulemaking process</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1759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a:t>
            </a:r>
            <a:r>
              <a:rPr lang="en-US" baseline="0" dirty="0"/>
              <a:t> a bit of an uncomfortable question.  Is Section 508 behind the times?</a:t>
            </a:r>
          </a:p>
          <a:p>
            <a:r>
              <a:rPr lang="en-US" dirty="0"/>
              <a:t>What is missed by considering only WCAG 2.0 Level AA?</a:t>
            </a:r>
          </a:p>
          <a:p>
            <a:endParaRPr lang="en-US" dirty="0"/>
          </a:p>
          <a:p>
            <a:r>
              <a:rPr lang="en-US" dirty="0"/>
              <a:t>July 2006 – The Board organizes TEITAC</a:t>
            </a:r>
          </a:p>
          <a:p>
            <a:r>
              <a:rPr lang="en-US" dirty="0"/>
              <a:t>No milestones</a:t>
            </a:r>
            <a:r>
              <a:rPr lang="en-US" baseline="0" dirty="0"/>
              <a:t> – but lots of work happening between 2008 and 2017, also 2018 through 2023.</a:t>
            </a:r>
            <a:endParaRPr lang="en-US" dirty="0"/>
          </a:p>
          <a:p>
            <a:r>
              <a:rPr lang="en-US" dirty="0"/>
              <a:t>September 2023 – OMB M-23-22 refreshes guidance for 21st Century IDEA</a:t>
            </a:r>
          </a:p>
          <a:p>
            <a:r>
              <a:rPr lang="en-US" dirty="0"/>
              <a:t>Memorandum for Heads of Executive Departments and Agencies</a:t>
            </a:r>
          </a:p>
          <a:p>
            <a:endParaRPr lang="en-US" dirty="0"/>
          </a:p>
          <a:p>
            <a:r>
              <a:rPr lang="en-US" dirty="0"/>
              <a:t>DOJ NPRM</a:t>
            </a:r>
            <a:r>
              <a:rPr lang="en-US" baseline="0" dirty="0"/>
              <a:t>, 4 August 2023:  </a:t>
            </a:r>
            <a:r>
              <a:rPr lang="en-US" sz="1600" b="0" i="0" u="none" strike="noStrike" cap="none" dirty="0">
                <a:solidFill>
                  <a:schemeClr val="dk1"/>
                </a:solidFill>
                <a:effectLst/>
                <a:latin typeface="Arial"/>
                <a:ea typeface="Arial"/>
                <a:cs typeface="Arial"/>
                <a:sym typeface="Arial"/>
              </a:rPr>
              <a:t>https://federalregister.gov/d/2023-15823</a:t>
            </a:r>
          </a:p>
          <a:p>
            <a:r>
              <a:rPr lang="en-US" sz="1600" b="0" i="0" u="none" strike="noStrike" cap="none" dirty="0">
                <a:solidFill>
                  <a:schemeClr val="dk1"/>
                </a:solidFill>
                <a:effectLst/>
                <a:latin typeface="Arial"/>
                <a:ea typeface="Arial"/>
                <a:cs typeface="Arial"/>
                <a:sym typeface="Arial"/>
              </a:rPr>
              <a:t>WCAG 2.2 TR,</a:t>
            </a:r>
            <a:r>
              <a:rPr lang="en-US" sz="1600" b="0" i="0" u="none" strike="noStrike" cap="none" baseline="0" dirty="0">
                <a:solidFill>
                  <a:schemeClr val="dk1"/>
                </a:solidFill>
                <a:effectLst/>
                <a:latin typeface="Arial"/>
                <a:ea typeface="Arial"/>
                <a:cs typeface="Arial"/>
                <a:sym typeface="Arial"/>
              </a:rPr>
              <a:t> 5 October 2023:  https://w3.org/tr/wcag22</a:t>
            </a:r>
          </a:p>
          <a:p>
            <a:endParaRPr lang="en-US" sz="1600" b="0" i="0" u="none" strike="noStrike" cap="none" dirty="0">
              <a:solidFill>
                <a:schemeClr val="dk1"/>
              </a:solidFill>
              <a:effectLst/>
              <a:latin typeface="Arial"/>
              <a:ea typeface="Arial"/>
              <a:cs typeface="Arial"/>
              <a:sym typeface="Arial"/>
            </a:endParaRPr>
          </a:p>
          <a:p>
            <a:r>
              <a:rPr lang="en-US" baseline="0" dirty="0"/>
              <a:t>Mandate 387, EN 301 549 (</a:t>
            </a:r>
            <a:r>
              <a:rPr lang="en-US" dirty="0"/>
              <a:t>v2.1.2 if anyone asks)</a:t>
            </a:r>
          </a:p>
          <a:p>
            <a:r>
              <a:rPr lang="en-US" dirty="0"/>
              <a:t>Explanation</a:t>
            </a:r>
            <a:r>
              <a:rPr lang="en-US" baseline="0" dirty="0"/>
              <a:t> of </a:t>
            </a:r>
            <a:r>
              <a:rPr lang="en-US" dirty="0"/>
              <a:t>WCAG 2.1 having 2023 date</a:t>
            </a:r>
            <a:r>
              <a:rPr lang="en-US" baseline="0" dirty="0"/>
              <a:t> (if anyone asks):  https://www.w3.org/WAI/standards-guidelines/wcag/faq/#Sept2023</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49080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t>Memorandum for Heads of Executive Departments and Agencies</a:t>
            </a:r>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b="0" i="0" dirty="0">
                <a:solidFill>
                  <a:srgbClr val="0A2458"/>
                </a:solidFill>
                <a:effectLst/>
                <a:latin typeface="MercurySSm-Book-Pro_Web"/>
              </a:rPr>
              <a:t>Delivering a Digital-First Public Experience (September 22, 2023)</a:t>
            </a:r>
            <a:endParaRPr lang="en-US" dirty="0"/>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endParaRPr lang="en-US" dirty="0"/>
          </a:p>
          <a:p>
            <a:pPr marL="457200" marR="0" lvl="0" indent="-228600" algn="l" defTabSz="914400" rtl="0" eaLnBrk="1" fontAlgn="auto" latinLnBrk="0" hangingPunct="1">
              <a:lnSpc>
                <a:spcPct val="100000"/>
              </a:lnSpc>
              <a:spcBef>
                <a:spcPts val="480"/>
              </a:spcBef>
              <a:spcAft>
                <a:spcPts val="0"/>
              </a:spcAft>
              <a:buClr>
                <a:srgbClr val="000000"/>
              </a:buClr>
              <a:buSzPts val="1400"/>
              <a:buFont typeface="Arial"/>
              <a:buNone/>
              <a:tabLst/>
              <a:defRPr/>
            </a:pPr>
            <a:r>
              <a:rPr lang="en-US" dirty="0"/>
              <a:t>From Digital.gov</a:t>
            </a:r>
            <a:r>
              <a:rPr lang="en-US" baseline="0" dirty="0"/>
              <a:t>:  </a:t>
            </a:r>
            <a:r>
              <a:rPr lang="en-US" dirty="0"/>
              <a:t>The law and policy guidance collectively establish a framework and the requirements for a digital-first public experience.</a:t>
            </a:r>
          </a:p>
          <a:p>
            <a:endParaRPr lang="en-US" b="0" i="0" dirty="0">
              <a:solidFill>
                <a:srgbClr val="0A2458"/>
              </a:solidFill>
              <a:effectLst/>
              <a:latin typeface="MercurySSm-Book-Pro_Web"/>
            </a:endParaRPr>
          </a:p>
          <a:p>
            <a:r>
              <a:rPr lang="en-US" b="0" i="0" dirty="0">
                <a:solidFill>
                  <a:srgbClr val="0A2458"/>
                </a:solidFill>
                <a:effectLst/>
                <a:latin typeface="MercurySSm-Book-Pro_Web"/>
              </a:rPr>
              <a:t>Accessibility</a:t>
            </a:r>
            <a:r>
              <a:rPr lang="en-US" b="0" i="0" baseline="0" dirty="0">
                <a:solidFill>
                  <a:srgbClr val="0A2458"/>
                </a:solidFill>
                <a:effectLst/>
                <a:latin typeface="MercurySSm-Book-Pro_Web"/>
              </a:rPr>
              <a:t> is first substantive section.  I. Introduction; II. Scope and Applicability (definitions)</a:t>
            </a:r>
            <a:endParaRPr lang="en-US" b="0" i="0" dirty="0">
              <a:solidFill>
                <a:srgbClr val="0A2458"/>
              </a:solidFill>
              <a:effectLst/>
              <a:latin typeface="MercurySSm-Book-Pro_Web"/>
            </a:endParaRPr>
          </a:p>
          <a:p>
            <a:r>
              <a:rPr lang="en-US" dirty="0"/>
              <a:t>https://www.whitehouse.gov/omb/management/ofcio/delivering-a-digital-first-public-experience/</a:t>
            </a:r>
          </a:p>
          <a:p>
            <a:endParaRPr lang="en-US" dirty="0"/>
          </a:p>
          <a:p>
            <a:r>
              <a:rPr lang="en-US" dirty="0"/>
              <a:t>Also:</a:t>
            </a:r>
          </a:p>
          <a:p>
            <a:r>
              <a:rPr lang="en-US" baseline="0" dirty="0"/>
              <a:t>https://digital.gov/resources/21st-century-integrated-digital-experience-act</a:t>
            </a:r>
          </a:p>
          <a:p>
            <a:endParaRPr lang="en-US" baseline="0" dirty="0"/>
          </a:p>
          <a:p>
            <a:r>
              <a:rPr lang="en-US" baseline="0" dirty="0"/>
              <a:t>Factsheet:</a:t>
            </a:r>
          </a:p>
          <a:p>
            <a:r>
              <a:rPr lang="en-US" baseline="0" dirty="0"/>
              <a:t>https://www.whitehouse.gov/omb/briefing-room/2023/09/22/fact-sheet-building-digital-experiences-for-the-american-people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09240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https://www.whitehouse.gov/omb/management/ofcio/delivering-a-digital-first-public-experience</a:t>
            </a:r>
          </a:p>
          <a:p>
            <a:endParaRPr lang="en-US" dirty="0"/>
          </a:p>
          <a:p>
            <a:r>
              <a:rPr lang="en-US" dirty="0"/>
              <a:t>Accessibility is first substantive</a:t>
            </a:r>
            <a:r>
              <a:rPr lang="en-US" baseline="0" dirty="0"/>
              <a:t> portion.  </a:t>
            </a:r>
            <a:r>
              <a:rPr lang="en-US" dirty="0"/>
              <a:t>I. Introduction;  II. Scope and Applicability</a:t>
            </a:r>
            <a:r>
              <a:rPr lang="en-US" baseline="0" dirty="0"/>
              <a:t> (and definitions)</a:t>
            </a:r>
          </a:p>
          <a:p>
            <a:r>
              <a:rPr lang="en-US" baseline="0" dirty="0"/>
              <a:t>First (!) of ten (!) sections, under Requirements for Websites and Digital Services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5355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0" i="0" dirty="0">
                <a:solidFill>
                  <a:srgbClr val="707070"/>
                </a:solidFill>
                <a:effectLst/>
                <a:latin typeface="adobe-clean"/>
              </a:rPr>
              <a:t>Adobe Stock:  Boy on track and field competition.</a:t>
            </a:r>
          </a:p>
          <a:p>
            <a:pPr algn="l" fontAlgn="base"/>
            <a:r>
              <a:rPr lang="en-US" b="0" i="0" dirty="0">
                <a:solidFill>
                  <a:srgbClr val="707070"/>
                </a:solidFill>
                <a:effectLst/>
                <a:latin typeface="adobe-clean"/>
              </a:rPr>
              <a:t>Bruce pitches to Rachael.</a:t>
            </a:r>
            <a:endParaRPr lang="en-US" b="0" i="0" dirty="0">
              <a:solidFill>
                <a:srgbClr val="000000"/>
              </a:solidFill>
              <a:effectLst/>
              <a:latin typeface="adobe-clean"/>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90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dirty="0"/>
              <a:t>Click to edit Master text styles</a:t>
            </a:r>
          </a:p>
        </p:txBody>
      </p:sp>
      <p:sp>
        <p:nvSpPr>
          <p:cNvPr id="18" name="Google Shape;18;p4"/>
          <p:cNvSpPr txBox="1">
            <a:spLocks noGrp="1"/>
          </p:cNvSpPr>
          <p:nvPr>
            <p:ph type="body" idx="2"/>
          </p:nvPr>
        </p:nvSpPr>
        <p:spPr>
          <a:xfrm>
            <a:off x="533400" y="3124200"/>
            <a:ext cx="531704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Clr>
                <a:schemeClr val="lt1"/>
              </a:buClr>
              <a:buSzPts val="3200"/>
              <a:buNone/>
            </a:pPr>
            <a:endParaRPr lang="en-US" sz="3200" dirty="0"/>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dirty="0"/>
              <a:t>Click to edit Master text styles</a:t>
            </a:r>
          </a:p>
        </p:txBody>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dirty="0"/>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50800" marR="0" lvl="0" indent="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2 Content Columns + Headings" preserve="1">
  <p:cSld name="Title and 2 Content + Headings ALT">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50800" marR="0" lvl="0" indent="0" algn="l" rtl="0">
              <a:lnSpc>
                <a:spcPct val="90000"/>
              </a:lnSpc>
              <a:spcBef>
                <a:spcPts val="700"/>
              </a:spcBef>
              <a:spcAft>
                <a:spcPts val="0"/>
              </a:spcAft>
              <a:buClr>
                <a:srgbClr val="28376D"/>
              </a:buClr>
              <a:buSzPts val="2800"/>
              <a:buFont typeface="Noto Sans Symbols"/>
              <a:buNone/>
              <a:defRPr sz="2800" b="1"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50800" marR="0" lvl="0" indent="0" algn="l" rtl="0">
              <a:lnSpc>
                <a:spcPct val="100000"/>
              </a:lnSpc>
              <a:spcBef>
                <a:spcPts val="700"/>
              </a:spcBef>
              <a:spcAft>
                <a:spcPts val="0"/>
              </a:spcAft>
              <a:buClr>
                <a:srgbClr val="006197"/>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1"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50800" marR="0" lvl="0" indent="0" algn="l" rtl="0">
              <a:lnSpc>
                <a:spcPct val="100000"/>
              </a:lnSpc>
              <a:spcBef>
                <a:spcPts val="700"/>
              </a:spcBef>
              <a:spcAft>
                <a:spcPts val="0"/>
              </a:spcAft>
              <a:buClr>
                <a:srgbClr val="006197"/>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549389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dirty="0"/>
              <a:t>Click to edit Master text styles</a:t>
            </a:r>
          </a:p>
        </p:txBody>
      </p:sp>
      <p:sp>
        <p:nvSpPr>
          <p:cNvPr id="18" name="Google Shape;18;p4"/>
          <p:cNvSpPr txBox="1">
            <a:spLocks noGrp="1"/>
          </p:cNvSpPr>
          <p:nvPr>
            <p:ph type="body" idx="2"/>
          </p:nvPr>
        </p:nvSpPr>
        <p:spPr>
          <a:xfrm>
            <a:off x="533400" y="3124200"/>
            <a:ext cx="531704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Clr>
                <a:schemeClr val="lt1"/>
              </a:buClr>
              <a:buSzPts val="3200"/>
              <a:buNone/>
            </a:pPr>
            <a:endParaRPr lang="en-US" sz="3200" dirty="0"/>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dirty="0"/>
              <a:t>Click to edit Master text styles</a:t>
            </a:r>
          </a:p>
        </p:txBody>
      </p:sp>
    </p:spTree>
    <p:extLst>
      <p:ext uri="{BB962C8B-B14F-4D97-AF65-F5344CB8AC3E}">
        <p14:creationId xmlns:p14="http://schemas.microsoft.com/office/powerpoint/2010/main" val="6567429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3">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7">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dirty="0">
                <a:solidFill>
                  <a:srgbClr val="006197"/>
                </a:solidFill>
                <a:latin typeface="Arial"/>
                <a:ea typeface="Arial"/>
                <a:cs typeface="Arial"/>
                <a:sym typeface="Arial"/>
              </a:rPr>
              <a:t>IAAF 2023 / General Services Administration / Federal Deposit Insurance Corporation / Department of Veterans Affairs / U.S. Access Board / Federal CIO Council</a:t>
            </a:r>
            <a:endParaRPr sz="800" b="0" i="0" u="none" strike="noStrike" cap="none" dirty="0">
              <a:solidFill>
                <a:srgbClr val="006197"/>
              </a:solidFill>
              <a:latin typeface="Arial"/>
              <a:ea typeface="Arial"/>
              <a:cs typeface="Arial"/>
              <a:sym typeface="Arial"/>
            </a:endParaRPr>
          </a:p>
        </p:txBody>
      </p: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8" r:id="rId4"/>
    <p:sldLayoutId id="2147483659"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title"/>
          </p:nvPr>
        </p:nvSpPr>
        <p:spPr>
          <a:xfrm>
            <a:off x="533400" y="402449"/>
            <a:ext cx="11049000" cy="132556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4400"/>
              <a:buFont typeface="Arial"/>
              <a:buNone/>
            </a:pPr>
            <a:r>
              <a:rPr lang="en-US" dirty="0"/>
              <a:t>Annual Interagency Accessibility Forum</a:t>
            </a:r>
            <a:endParaRPr dirty="0"/>
          </a:p>
        </p:txBody>
      </p:sp>
      <p:sp>
        <p:nvSpPr>
          <p:cNvPr id="88" name="Google Shape;88;p1"/>
          <p:cNvSpPr txBox="1">
            <a:spLocks noGrp="1"/>
          </p:cNvSpPr>
          <p:nvPr>
            <p:ph type="body" idx="1"/>
          </p:nvPr>
        </p:nvSpPr>
        <p:spPr>
          <a:xfrm>
            <a:off x="533400" y="1359306"/>
            <a:ext cx="11174691" cy="1066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None/>
            </a:pPr>
            <a:r>
              <a:rPr lang="en-US" sz="2800" dirty="0"/>
              <a:t>Beyond Compliance: Building a Culture of Digital Accessibility</a:t>
            </a:r>
          </a:p>
        </p:txBody>
      </p:sp>
      <p:sp>
        <p:nvSpPr>
          <p:cNvPr id="89" name="Google Shape;89;p1"/>
          <p:cNvSpPr txBox="1">
            <a:spLocks noGrp="1"/>
          </p:cNvSpPr>
          <p:nvPr>
            <p:ph type="body" idx="2"/>
          </p:nvPr>
        </p:nvSpPr>
        <p:spPr>
          <a:xfrm>
            <a:off x="533401" y="3124200"/>
            <a:ext cx="5337048" cy="914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200"/>
              <a:buNone/>
            </a:pPr>
            <a:r>
              <a:rPr lang="en-US" sz="2800" dirty="0"/>
              <a:t>November 7-9, 2023</a:t>
            </a:r>
            <a:endParaRPr sz="2800" dirty="0"/>
          </a:p>
        </p:txBody>
      </p:sp>
      <p:pic>
        <p:nvPicPr>
          <p:cNvPr id="3" name="GSA" descr="GSA Starmark logo">
            <a:extLst>
              <a:ext uri="{FF2B5EF4-FFF2-40B4-BE49-F238E27FC236}">
                <a16:creationId xmlns:a16="http://schemas.microsoft.com/office/drawing/2014/main" id="{29117E04-F918-CE4A-3958-D8BA5432AA8C}"/>
              </a:ext>
            </a:extLst>
          </p:cNvPr>
          <p:cNvPicPr preferRelativeResize="0"/>
          <p:nvPr/>
        </p:nvPicPr>
        <p:blipFill rotWithShape="1">
          <a:blip r:embed="rId3">
            <a:alphaModFix/>
          </a:blip>
          <a:srcRect/>
          <a:stretch/>
        </p:blipFill>
        <p:spPr>
          <a:xfrm>
            <a:off x="5961330" y="3121502"/>
            <a:ext cx="914400" cy="914400"/>
          </a:xfrm>
          <a:prstGeom prst="rect">
            <a:avLst/>
          </a:prstGeom>
          <a:noFill/>
          <a:ln>
            <a:noFill/>
          </a:ln>
        </p:spPr>
      </p:pic>
      <p:pic>
        <p:nvPicPr>
          <p:cNvPr id="5" name="FDIC" descr="Logo of the Federal Deposit Insurance Corporation (FDIC)">
            <a:extLst>
              <a:ext uri="{FF2B5EF4-FFF2-40B4-BE49-F238E27FC236}">
                <a16:creationId xmlns:a16="http://schemas.microsoft.com/office/drawing/2014/main" id="{FCB1931B-A09A-F05B-92CF-A4C045F7DDE3}"/>
              </a:ext>
            </a:extLst>
          </p:cNvPr>
          <p:cNvPicPr>
            <a:picLocks noChangeAspect="1"/>
          </p:cNvPicPr>
          <p:nvPr/>
        </p:nvPicPr>
        <p:blipFill>
          <a:blip r:embed="rId4"/>
          <a:stretch>
            <a:fillRect/>
          </a:stretch>
        </p:blipFill>
        <p:spPr>
          <a:xfrm>
            <a:off x="6986614" y="3233175"/>
            <a:ext cx="1704758" cy="691053"/>
          </a:xfrm>
          <a:prstGeom prst="rect">
            <a:avLst/>
          </a:prstGeom>
        </p:spPr>
      </p:pic>
      <p:pic>
        <p:nvPicPr>
          <p:cNvPr id="6" name="VA" descr="Seal of the Department of Veterans Affairs">
            <a:extLst>
              <a:ext uri="{FF2B5EF4-FFF2-40B4-BE49-F238E27FC236}">
                <a16:creationId xmlns:a16="http://schemas.microsoft.com/office/drawing/2014/main" id="{E9F6275C-ACDF-04CC-B8CC-BDED9292DE98}"/>
              </a:ext>
            </a:extLst>
          </p:cNvPr>
          <p:cNvPicPr>
            <a:picLocks noChangeAspect="1"/>
          </p:cNvPicPr>
          <p:nvPr/>
        </p:nvPicPr>
        <p:blipFill>
          <a:blip r:embed="rId5"/>
          <a:stretch>
            <a:fillRect/>
          </a:stretch>
        </p:blipFill>
        <p:spPr>
          <a:xfrm>
            <a:off x="8798882" y="3098881"/>
            <a:ext cx="965037" cy="965037"/>
          </a:xfrm>
          <a:prstGeom prst="rect">
            <a:avLst/>
          </a:prstGeom>
        </p:spPr>
      </p:pic>
      <p:pic>
        <p:nvPicPr>
          <p:cNvPr id="7" name="USAB" descr="Seal of the United States Access Board">
            <a:extLst>
              <a:ext uri="{FF2B5EF4-FFF2-40B4-BE49-F238E27FC236}">
                <a16:creationId xmlns:a16="http://schemas.microsoft.com/office/drawing/2014/main" id="{BAD25E63-D68A-E245-0562-3150365FC668}"/>
              </a:ext>
            </a:extLst>
          </p:cNvPr>
          <p:cNvPicPr>
            <a:picLocks noChangeAspect="1"/>
          </p:cNvPicPr>
          <p:nvPr/>
        </p:nvPicPr>
        <p:blipFill>
          <a:blip r:embed="rId6"/>
          <a:stretch>
            <a:fillRect/>
          </a:stretch>
        </p:blipFill>
        <p:spPr>
          <a:xfrm>
            <a:off x="9871429" y="3121502"/>
            <a:ext cx="914400" cy="914400"/>
          </a:xfrm>
          <a:prstGeom prst="rect">
            <a:avLst/>
          </a:prstGeom>
        </p:spPr>
      </p:pic>
      <p:pic>
        <p:nvPicPr>
          <p:cNvPr id="4" name="CIOC" descr="Seal of the CIO Council">
            <a:extLst>
              <a:ext uri="{FF2B5EF4-FFF2-40B4-BE49-F238E27FC236}">
                <a16:creationId xmlns:a16="http://schemas.microsoft.com/office/drawing/2014/main" id="{39011A92-3AA5-B9A9-EC9C-98E76820B8BE}"/>
              </a:ext>
            </a:extLst>
          </p:cNvPr>
          <p:cNvPicPr preferRelativeResize="0"/>
          <p:nvPr/>
        </p:nvPicPr>
        <p:blipFill rotWithShape="1">
          <a:blip r:embed="rId7">
            <a:alphaModFix/>
          </a:blip>
          <a:srcRect/>
          <a:stretch/>
        </p:blipFill>
        <p:spPr>
          <a:xfrm>
            <a:off x="10893339" y="3092364"/>
            <a:ext cx="979610" cy="978070"/>
          </a:xfrm>
          <a:prstGeom prst="rect">
            <a:avLst/>
          </a:prstGeom>
          <a:noFill/>
          <a:ln>
            <a:noFill/>
          </a:ln>
        </p:spPr>
      </p:pic>
      <p:sp>
        <p:nvSpPr>
          <p:cNvPr id="91" name="Google Shape;91;p1"/>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4400"/>
              <a:buNone/>
            </a:pPr>
            <a:r>
              <a:rPr lang="en-US" dirty="0"/>
              <a:t>What are we missing?</a:t>
            </a:r>
            <a:endParaRPr dirty="0"/>
          </a:p>
        </p:txBody>
      </p:sp>
      <p:sp>
        <p:nvSpPr>
          <p:cNvPr id="90" name="Google Shape;90;p1"/>
          <p:cNvSpPr txBox="1">
            <a:spLocks noGrp="1"/>
          </p:cNvSpPr>
          <p:nvPr>
            <p:ph type="body" idx="3"/>
          </p:nvPr>
        </p:nvSpPr>
        <p:spPr>
          <a:xfrm>
            <a:off x="533399" y="6115359"/>
            <a:ext cx="11339549" cy="533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2400"/>
              <a:buNone/>
            </a:pPr>
            <a:r>
              <a:rPr lang="en-US" dirty="0"/>
              <a:t>An overview of new web accessibility requirements from WCAG 2.2 and 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C8EA183-6F6F-161F-4E3B-7C02531DDAE3}"/>
              </a:ext>
            </a:extLst>
          </p:cNvPr>
          <p:cNvSpPr>
            <a:spLocks noGrp="1"/>
          </p:cNvSpPr>
          <p:nvPr>
            <p:ph type="title"/>
          </p:nvPr>
        </p:nvSpPr>
        <p:spPr>
          <a:xfrm>
            <a:off x="457200" y="317405"/>
            <a:ext cx="10515600" cy="457200"/>
          </a:xfrm>
        </p:spPr>
        <p:txBody>
          <a:bodyPr/>
          <a:lstStyle/>
          <a:p>
            <a:r>
              <a:rPr lang="en-US" dirty="0"/>
              <a:t>Success Criteria Explained</a:t>
            </a:r>
          </a:p>
        </p:txBody>
      </p:sp>
      <p:sp>
        <p:nvSpPr>
          <p:cNvPr id="7" name="Text Placeholder 6">
            <a:extLst>
              <a:ext uri="{FF2B5EF4-FFF2-40B4-BE49-F238E27FC236}">
                <a16:creationId xmlns:a16="http://schemas.microsoft.com/office/drawing/2014/main" id="{C4636E3C-9BC1-F093-05C5-B459129A7F10}"/>
              </a:ext>
            </a:extLst>
          </p:cNvPr>
          <p:cNvSpPr>
            <a:spLocks noGrp="1"/>
          </p:cNvSpPr>
          <p:nvPr>
            <p:ph type="body" idx="1"/>
          </p:nvPr>
        </p:nvSpPr>
        <p:spPr>
          <a:xfrm>
            <a:off x="457200" y="1371600"/>
            <a:ext cx="11277600" cy="4937760"/>
          </a:xfrm>
        </p:spPr>
        <p:txBody>
          <a:bodyPr/>
          <a:lstStyle/>
          <a:p>
            <a:pPr lvl="0"/>
            <a:r>
              <a:rPr lang="en-US" dirty="0">
                <a:sym typeface="Arial"/>
              </a:rPr>
              <a:t>Testable statements that are not technology-specific</a:t>
            </a:r>
            <a:endParaRPr lang="en-US" dirty="0"/>
          </a:p>
          <a:p>
            <a:pPr lvl="1"/>
            <a:r>
              <a:rPr lang="en-US" dirty="0"/>
              <a:t>Address a situation where a user with a disability (or user of AT) will be disproportionately disadvantaged</a:t>
            </a:r>
          </a:p>
          <a:p>
            <a:r>
              <a:rPr lang="en-US" dirty="0"/>
              <a:t>Consistently testable</a:t>
            </a:r>
          </a:p>
          <a:p>
            <a:pPr lvl="1"/>
            <a:r>
              <a:rPr lang="en-US" dirty="0"/>
              <a:t>Through an automated process; or</a:t>
            </a:r>
          </a:p>
          <a:p>
            <a:pPr lvl="1"/>
            <a:r>
              <a:rPr lang="en-US" dirty="0"/>
              <a:t>By a manual process conducted by an SME</a:t>
            </a:r>
          </a:p>
          <a:p>
            <a:r>
              <a:rPr lang="en-US" dirty="0"/>
              <a:t>Describe the specific condition required to meet the criteria</a:t>
            </a:r>
          </a:p>
          <a:p>
            <a:pPr lvl="1"/>
            <a:r>
              <a:rPr lang="en-US" dirty="0"/>
              <a:t>Not the method to address the criteria</a:t>
            </a:r>
          </a:p>
        </p:txBody>
      </p:sp>
      <p:sp>
        <p:nvSpPr>
          <p:cNvPr id="5" name="Slide Number Placeholder 4">
            <a:extLst>
              <a:ext uri="{FF2B5EF4-FFF2-40B4-BE49-F238E27FC236}">
                <a16:creationId xmlns:a16="http://schemas.microsoft.com/office/drawing/2014/main" id="{CB555908-B28E-43D3-F480-BB8A0DA00343}"/>
              </a:ext>
            </a:extLst>
          </p:cNvPr>
          <p:cNvSpPr>
            <a:spLocks noGrp="1"/>
          </p:cNvSpPr>
          <p:nvPr>
            <p:ph type="sldNum" idx="12"/>
          </p:nvPr>
        </p:nvSpPr>
        <p:spPr>
          <a:xfrm>
            <a:off x="11465983" y="6492240"/>
            <a:ext cx="268817" cy="182880"/>
          </a:xfrm>
        </p:spPr>
        <p:txBody>
          <a:bodyPr/>
          <a:lstStyle/>
          <a:p>
            <a:pPr lvl="0"/>
            <a:fld id="{00000000-1234-1234-1234-123412341234}" type="slidenum">
              <a:rPr lang="en-US" smtClean="0"/>
              <a:pPr lvl="0"/>
              <a:t>10</a:t>
            </a:fld>
            <a:endParaRPr lang="en-US"/>
          </a:p>
        </p:txBody>
      </p:sp>
    </p:spTree>
    <p:extLst>
      <p:ext uri="{BB962C8B-B14F-4D97-AF65-F5344CB8AC3E}">
        <p14:creationId xmlns:p14="http://schemas.microsoft.com/office/powerpoint/2010/main" val="1373125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EB472-22DD-F7BE-637D-4BC748968571}"/>
              </a:ext>
            </a:extLst>
          </p:cNvPr>
          <p:cNvSpPr>
            <a:spLocks noGrp="1"/>
          </p:cNvSpPr>
          <p:nvPr>
            <p:ph type="title"/>
          </p:nvPr>
        </p:nvSpPr>
        <p:spPr/>
        <p:txBody>
          <a:bodyPr/>
          <a:lstStyle/>
          <a:p>
            <a:r>
              <a:rPr lang="en-US" dirty="0"/>
              <a:t>WCAG Versions Explained</a:t>
            </a:r>
          </a:p>
        </p:txBody>
      </p:sp>
      <p:sp>
        <p:nvSpPr>
          <p:cNvPr id="3" name="Text Placeholder 2">
            <a:extLst>
              <a:ext uri="{FF2B5EF4-FFF2-40B4-BE49-F238E27FC236}">
                <a16:creationId xmlns:a16="http://schemas.microsoft.com/office/drawing/2014/main" id="{BB6995A5-6E1D-E37B-9AC4-AFEF7CA50935}"/>
              </a:ext>
            </a:extLst>
          </p:cNvPr>
          <p:cNvSpPr>
            <a:spLocks noGrp="1"/>
          </p:cNvSpPr>
          <p:nvPr>
            <p:ph type="body" idx="1"/>
          </p:nvPr>
        </p:nvSpPr>
        <p:spPr/>
        <p:txBody>
          <a:bodyPr/>
          <a:lstStyle/>
          <a:p>
            <a:pPr marL="50800" indent="0">
              <a:buNone/>
            </a:pPr>
            <a:r>
              <a:rPr lang="en-US" dirty="0"/>
              <a:t>WCAG 2</a:t>
            </a:r>
          </a:p>
          <a:p>
            <a:pPr lvl="1"/>
            <a:r>
              <a:rPr lang="en-US" sz="2800" dirty="0"/>
              <a:t>WCAG 2.0 was a significant improvement over previous standards</a:t>
            </a:r>
          </a:p>
          <a:p>
            <a:pPr marL="63500" indent="0">
              <a:buNone/>
            </a:pPr>
            <a:r>
              <a:rPr lang="en-US" dirty="0"/>
              <a:t>WCAG 2.1 and WCAG 2.2</a:t>
            </a:r>
          </a:p>
          <a:p>
            <a:pPr lvl="1"/>
            <a:r>
              <a:rPr lang="en-US" sz="2800" dirty="0"/>
              <a:t>Barriers left unaddressed</a:t>
            </a:r>
          </a:p>
          <a:p>
            <a:pPr lvl="1"/>
            <a:r>
              <a:rPr lang="en-US" sz="2800" dirty="0"/>
              <a:t>Mobile technology introduced new needs</a:t>
            </a:r>
          </a:p>
          <a:p>
            <a:pPr marL="63500" indent="0">
              <a:buNone/>
            </a:pPr>
            <a:r>
              <a:rPr lang="en-US" dirty="0"/>
              <a:t>WCAG 3</a:t>
            </a:r>
          </a:p>
          <a:p>
            <a:pPr lvl="1"/>
            <a:r>
              <a:rPr lang="en-US" sz="2800" dirty="0"/>
              <a:t>WCAG 2 has set rules and with each iteration of WCAG, it became harder to add new SC</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3479532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7FDF7-19A8-F942-3303-124C0ED13055}"/>
              </a:ext>
            </a:extLst>
          </p:cNvPr>
          <p:cNvSpPr>
            <a:spLocks noGrp="1"/>
          </p:cNvSpPr>
          <p:nvPr>
            <p:ph type="title"/>
          </p:nvPr>
        </p:nvSpPr>
        <p:spPr/>
        <p:txBody>
          <a:bodyPr/>
          <a:lstStyle/>
          <a:p>
            <a:r>
              <a:rPr lang="en-US" dirty="0"/>
              <a:t>By design, WCAG is Backwards-Compatible!</a:t>
            </a:r>
          </a:p>
        </p:txBody>
      </p:sp>
      <p:sp>
        <p:nvSpPr>
          <p:cNvPr id="3" name="Text Placeholder 2">
            <a:extLst>
              <a:ext uri="{FF2B5EF4-FFF2-40B4-BE49-F238E27FC236}">
                <a16:creationId xmlns:a16="http://schemas.microsoft.com/office/drawing/2014/main" id="{2B59D222-9D88-5ECB-353F-19710504D10A}"/>
              </a:ext>
            </a:extLst>
          </p:cNvPr>
          <p:cNvSpPr>
            <a:spLocks noGrp="1"/>
          </p:cNvSpPr>
          <p:nvPr>
            <p:ph type="body" idx="1"/>
          </p:nvPr>
        </p:nvSpPr>
        <p:spPr/>
        <p:txBody>
          <a:bodyPr/>
          <a:lstStyle/>
          <a:p>
            <a:r>
              <a:rPr lang="en-US" sz="2600" dirty="0"/>
              <a:t>Each level meets includes the level(s) below it</a:t>
            </a:r>
          </a:p>
          <a:p>
            <a:pPr lvl="1"/>
            <a:r>
              <a:rPr lang="en-US" dirty="0"/>
              <a:t>If a webpage meets Level AA, it meets all Level A and Level AA Success Criteria</a:t>
            </a:r>
          </a:p>
          <a:p>
            <a:pPr lvl="1"/>
            <a:r>
              <a:rPr lang="en-US" dirty="0"/>
              <a:t>If a webpage meets WCAG Level AAA, it meets WCAG Level AA</a:t>
            </a:r>
          </a:p>
          <a:p>
            <a:pPr>
              <a:spcBef>
                <a:spcPts val="2500"/>
              </a:spcBef>
            </a:pPr>
            <a:r>
              <a:rPr lang="en-US" sz="2600" dirty="0"/>
              <a:t>Each dot release meets the version before it</a:t>
            </a:r>
          </a:p>
          <a:p>
            <a:pPr lvl="1"/>
            <a:r>
              <a:rPr lang="en-US" dirty="0"/>
              <a:t>If a page meets WCAG 2.2 Level AA, it meets WCAG 2.1 Level AA</a:t>
            </a:r>
          </a:p>
          <a:p>
            <a:pPr lvl="1"/>
            <a:r>
              <a:rPr lang="en-US" dirty="0"/>
              <a:t>If a page meets WCAG 2.1 Level AA, it meets WCAG 2.0 Level AA</a:t>
            </a:r>
          </a:p>
        </p:txBody>
      </p:sp>
      <p:sp>
        <p:nvSpPr>
          <p:cNvPr id="5" name="Slide Number Placeholder 4">
            <a:extLst>
              <a:ext uri="{FF2B5EF4-FFF2-40B4-BE49-F238E27FC236}">
                <a16:creationId xmlns:a16="http://schemas.microsoft.com/office/drawing/2014/main" id="{F6CA31D0-277F-4749-85FA-93D1C25735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2219037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EB472-22DD-F7BE-637D-4BC748968571}"/>
              </a:ext>
            </a:extLst>
          </p:cNvPr>
          <p:cNvSpPr>
            <a:spLocks noGrp="1"/>
          </p:cNvSpPr>
          <p:nvPr>
            <p:ph type="title"/>
          </p:nvPr>
        </p:nvSpPr>
        <p:spPr/>
        <p:txBody>
          <a:bodyPr/>
          <a:lstStyle/>
          <a:p>
            <a:r>
              <a:rPr lang="en-US" dirty="0"/>
              <a:t>Levels A &amp; AA Explained</a:t>
            </a:r>
          </a:p>
        </p:txBody>
      </p:sp>
      <p:sp>
        <p:nvSpPr>
          <p:cNvPr id="3" name="Text Placeholder 2">
            <a:extLst>
              <a:ext uri="{FF2B5EF4-FFF2-40B4-BE49-F238E27FC236}">
                <a16:creationId xmlns:a16="http://schemas.microsoft.com/office/drawing/2014/main" id="{BB6995A5-6E1D-E37B-9AC4-AFEF7CA50935}"/>
              </a:ext>
            </a:extLst>
          </p:cNvPr>
          <p:cNvSpPr>
            <a:spLocks noGrp="1"/>
          </p:cNvSpPr>
          <p:nvPr>
            <p:ph type="body" idx="1"/>
          </p:nvPr>
        </p:nvSpPr>
        <p:spPr>
          <a:xfrm>
            <a:off x="457200" y="1170432"/>
            <a:ext cx="11277600" cy="4821936"/>
          </a:xfrm>
        </p:spPr>
        <p:txBody>
          <a:bodyPr/>
          <a:lstStyle/>
          <a:p>
            <a:pPr marL="50800" indent="0">
              <a:buNone/>
            </a:pPr>
            <a:r>
              <a:rPr lang="en-US" sz="3200" dirty="0"/>
              <a:t>Level A and Level AA are applicable to </a:t>
            </a:r>
            <a:r>
              <a:rPr lang="en-US" sz="3200" b="1" i="1" dirty="0"/>
              <a:t>all</a:t>
            </a:r>
            <a:r>
              <a:rPr lang="en-US" sz="3200" dirty="0"/>
              <a:t> web content</a:t>
            </a:r>
          </a:p>
          <a:p>
            <a:r>
              <a:rPr lang="en-US" dirty="0"/>
              <a:t>Level A </a:t>
            </a:r>
          </a:p>
          <a:p>
            <a:pPr lvl="1"/>
            <a:r>
              <a:rPr lang="en-US" sz="2800" dirty="0"/>
              <a:t>Easier for the page author to implement</a:t>
            </a:r>
          </a:p>
          <a:p>
            <a:pPr lvl="1"/>
            <a:r>
              <a:rPr lang="en-US" sz="2800" dirty="0"/>
              <a:t>Can be met with minimal impacting on page design</a:t>
            </a:r>
          </a:p>
          <a:p>
            <a:pPr lvl="1"/>
            <a:r>
              <a:rPr lang="en-US" sz="2800" dirty="0"/>
              <a:t>Hard-stop blockers for more people with disabilities</a:t>
            </a:r>
          </a:p>
          <a:p>
            <a:r>
              <a:rPr lang="en-US" dirty="0"/>
              <a:t>Why Level AA and not just A?</a:t>
            </a:r>
          </a:p>
          <a:p>
            <a:pPr lvl="1"/>
            <a:r>
              <a:rPr lang="en-US" sz="2800" dirty="0"/>
              <a:t>WCAG 2.0 Level A did not include enough requirements</a:t>
            </a:r>
          </a:p>
          <a:p>
            <a:pPr lvl="1"/>
            <a:r>
              <a:rPr lang="en-US" sz="2800" dirty="0"/>
              <a:t>Section 508 already included requirements like AA SC</a:t>
            </a:r>
          </a:p>
          <a:p>
            <a:pPr lvl="1"/>
            <a:r>
              <a:rPr lang="en-US" sz="2800" dirty="0"/>
              <a:t>Level AA added requirements missing in original 508 §1194.22</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544747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EB472-22DD-F7BE-637D-4BC748968571}"/>
              </a:ext>
            </a:extLst>
          </p:cNvPr>
          <p:cNvSpPr>
            <a:spLocks noGrp="1"/>
          </p:cNvSpPr>
          <p:nvPr>
            <p:ph type="title"/>
          </p:nvPr>
        </p:nvSpPr>
        <p:spPr/>
        <p:txBody>
          <a:bodyPr/>
          <a:lstStyle/>
          <a:p>
            <a:r>
              <a:rPr lang="en-US" dirty="0"/>
              <a:t>Level AAA Explained</a:t>
            </a:r>
          </a:p>
        </p:txBody>
      </p:sp>
      <p:sp>
        <p:nvSpPr>
          <p:cNvPr id="3" name="Text Placeholder 2">
            <a:extLst>
              <a:ext uri="{FF2B5EF4-FFF2-40B4-BE49-F238E27FC236}">
                <a16:creationId xmlns:a16="http://schemas.microsoft.com/office/drawing/2014/main" id="{BB6995A5-6E1D-E37B-9AC4-AFEF7CA50935}"/>
              </a:ext>
            </a:extLst>
          </p:cNvPr>
          <p:cNvSpPr>
            <a:spLocks noGrp="1"/>
          </p:cNvSpPr>
          <p:nvPr>
            <p:ph type="body" idx="1"/>
          </p:nvPr>
        </p:nvSpPr>
        <p:spPr>
          <a:xfrm>
            <a:off x="457200" y="1244261"/>
            <a:ext cx="11277600" cy="4821936"/>
          </a:xfrm>
        </p:spPr>
        <p:txBody>
          <a:bodyPr/>
          <a:lstStyle/>
          <a:p>
            <a:r>
              <a:rPr lang="en-US" sz="3200" dirty="0"/>
              <a:t>Level AAA SC are necessary for some people to use content, but</a:t>
            </a:r>
          </a:p>
          <a:p>
            <a:pPr lvl="1"/>
            <a:r>
              <a:rPr lang="en-US" sz="3200" dirty="0"/>
              <a:t>Not possible to satisfy all Level AAA Success Criteria for some content</a:t>
            </a:r>
          </a:p>
          <a:p>
            <a:r>
              <a:rPr lang="en-US" sz="3200" dirty="0"/>
              <a:t>Not all Level AAA SC are difficult to implement</a:t>
            </a:r>
          </a:p>
          <a:p>
            <a:pPr lvl="1"/>
            <a:r>
              <a:rPr lang="en-US" sz="3200" dirty="0"/>
              <a:t>Not all Level AAA SC are applicable to all web content</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3584797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00793-84EC-C329-39E1-C2451E3A5ECB}"/>
              </a:ext>
            </a:extLst>
          </p:cNvPr>
          <p:cNvSpPr>
            <a:spLocks noGrp="1"/>
          </p:cNvSpPr>
          <p:nvPr>
            <p:ph type="title"/>
          </p:nvPr>
        </p:nvSpPr>
        <p:spPr>
          <a:xfrm>
            <a:off x="807720" y="4857736"/>
            <a:ext cx="6196584" cy="1325563"/>
          </a:xfrm>
        </p:spPr>
        <p:txBody>
          <a:bodyPr/>
          <a:lstStyle/>
          <a:p>
            <a:pPr rtl="0" eaLnBrk="1" hangingPunct="1"/>
            <a:r>
              <a:rPr lang="en-US" sz="4400" b="1" i="0" dirty="0">
                <a:solidFill>
                  <a:srgbClr val="006197"/>
                </a:solidFill>
                <a:effectLst/>
                <a:latin typeface="Arial" panose="020B0604020202020204" pitchFamily="34" charset="0"/>
                <a:ea typeface="Arial" panose="020B0604020202020204" pitchFamily="34" charset="0"/>
                <a:cs typeface="Arial" panose="020B0604020202020204" pitchFamily="34" charset="0"/>
              </a:rPr>
              <a:t>New A and AA Criteria</a:t>
            </a:r>
            <a:endParaRPr lang="en-US" dirty="0">
              <a:effectLst/>
            </a:endParaRPr>
          </a:p>
        </p:txBody>
      </p:sp>
      <p:sp>
        <p:nvSpPr>
          <p:cNvPr id="5" name="Slide Number Placeholder 4">
            <a:extLst>
              <a:ext uri="{FF2B5EF4-FFF2-40B4-BE49-F238E27FC236}">
                <a16:creationId xmlns:a16="http://schemas.microsoft.com/office/drawing/2014/main" id="{75939634-972F-71B1-AC2E-0B1FEFFADC50}"/>
              </a:ext>
            </a:extLst>
          </p:cNvPr>
          <p:cNvSpPr>
            <a:spLocks noGrp="1"/>
          </p:cNvSpPr>
          <p:nvPr>
            <p:ph type="sldNum" idx="4294967295"/>
          </p:nvPr>
        </p:nvSpPr>
        <p:spPr>
          <a:xfrm>
            <a:off x="11923713" y="6492875"/>
            <a:ext cx="268287" cy="182563"/>
          </a:xfrm>
          <a:prstGeom prst="rect">
            <a:avLst/>
          </a:prstGeom>
        </p:spPr>
        <p:txBody>
          <a:bodyPr/>
          <a:lstStyle/>
          <a:p>
            <a:pPr marL="0" lvl="0" indent="0" algn="r" rtl="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3728646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2A109B9-3462-E0DA-B5CE-2C3A149D2120}"/>
              </a:ext>
            </a:extLst>
          </p:cNvPr>
          <p:cNvSpPr>
            <a:spLocks noGrp="1"/>
          </p:cNvSpPr>
          <p:nvPr>
            <p:ph type="title"/>
          </p:nvPr>
        </p:nvSpPr>
        <p:spPr/>
        <p:txBody>
          <a:bodyPr/>
          <a:lstStyle/>
          <a:p>
            <a:r>
              <a:rPr lang="en-US" dirty="0"/>
              <a:t>WCAG 2.1 and 2.2 Success Criteria Address Gaps in 2.0</a:t>
            </a:r>
          </a:p>
        </p:txBody>
      </p:sp>
      <p:sp>
        <p:nvSpPr>
          <p:cNvPr id="9" name="Text Placeholder 8">
            <a:extLst>
              <a:ext uri="{FF2B5EF4-FFF2-40B4-BE49-F238E27FC236}">
                <a16:creationId xmlns:a16="http://schemas.microsoft.com/office/drawing/2014/main" id="{771164FC-F4D0-6ED5-BCB6-6B870288AFA0}"/>
              </a:ext>
            </a:extLst>
          </p:cNvPr>
          <p:cNvSpPr>
            <a:spLocks noGrp="1"/>
          </p:cNvSpPr>
          <p:nvPr>
            <p:ph type="body" idx="1"/>
          </p:nvPr>
        </p:nvSpPr>
        <p:spPr/>
        <p:txBody>
          <a:bodyPr/>
          <a:lstStyle/>
          <a:p>
            <a:r>
              <a:rPr lang="en-US" sz="3200" dirty="0"/>
              <a:t>Address a situation where a user with a disability will be disproportionately disadvantaged.  </a:t>
            </a:r>
            <a:endParaRPr lang="en-US" sz="2800" dirty="0"/>
          </a:p>
          <a:p>
            <a:r>
              <a:rPr lang="en-US" sz="3200" dirty="0"/>
              <a:t>Apply across technologies to the greatest extent possible</a:t>
            </a:r>
          </a:p>
          <a:p>
            <a:pPr lvl="1"/>
            <a:r>
              <a:rPr lang="en-US" sz="2800" dirty="0"/>
              <a:t>2.0 applicable to mobile websites, but 2.1 and 2.2 go further</a:t>
            </a:r>
          </a:p>
          <a:p>
            <a:r>
              <a:rPr lang="en-US" sz="3200" dirty="0"/>
              <a:t>Avoid creating a requirement for something already required by an existing SC</a:t>
            </a:r>
          </a:p>
        </p:txBody>
      </p:sp>
      <p:sp>
        <p:nvSpPr>
          <p:cNvPr id="5" name="Slide Number Placeholder 4">
            <a:extLst>
              <a:ext uri="{FF2B5EF4-FFF2-40B4-BE49-F238E27FC236}">
                <a16:creationId xmlns:a16="http://schemas.microsoft.com/office/drawing/2014/main" id="{71302532-DB02-55EC-332C-F97B82510D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Tree>
    <p:extLst>
      <p:ext uri="{BB962C8B-B14F-4D97-AF65-F5344CB8AC3E}">
        <p14:creationId xmlns:p14="http://schemas.microsoft.com/office/powerpoint/2010/main" val="225826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38BE278-A1F0-DB64-B9AB-4BC56AF8DDB7}"/>
              </a:ext>
            </a:extLst>
          </p:cNvPr>
          <p:cNvSpPr>
            <a:spLocks noGrp="1"/>
          </p:cNvSpPr>
          <p:nvPr>
            <p:ph type="title"/>
          </p:nvPr>
        </p:nvSpPr>
        <p:spPr/>
        <p:txBody>
          <a:bodyPr/>
          <a:lstStyle/>
          <a:p>
            <a:r>
              <a:rPr lang="en-US" dirty="0"/>
              <a:t>Address Gaps In…</a:t>
            </a:r>
          </a:p>
        </p:txBody>
      </p:sp>
      <p:sp>
        <p:nvSpPr>
          <p:cNvPr id="8" name="Text Placeholder 7">
            <a:extLst>
              <a:ext uri="{FF2B5EF4-FFF2-40B4-BE49-F238E27FC236}">
                <a16:creationId xmlns:a16="http://schemas.microsoft.com/office/drawing/2014/main" id="{BABC25DF-1F51-5D2B-F24F-4EA999B87BBC}"/>
              </a:ext>
            </a:extLst>
          </p:cNvPr>
          <p:cNvSpPr>
            <a:spLocks noGrp="1"/>
          </p:cNvSpPr>
          <p:nvPr>
            <p:ph type="body" idx="1"/>
          </p:nvPr>
        </p:nvSpPr>
        <p:spPr>
          <a:xfrm>
            <a:off x="257331" y="980266"/>
            <a:ext cx="5838669" cy="4937760"/>
          </a:xfrm>
        </p:spPr>
        <p:txBody>
          <a:bodyPr/>
          <a:lstStyle/>
          <a:p>
            <a:pPr marL="50800" indent="0">
              <a:buNone/>
            </a:pPr>
            <a:r>
              <a:rPr lang="en-US" sz="2400" dirty="0"/>
              <a:t>Mobile Devices</a:t>
            </a:r>
          </a:p>
          <a:p>
            <a:r>
              <a:rPr lang="en-US" sz="2000" dirty="0"/>
              <a:t>1.3.4 Orientation</a:t>
            </a:r>
          </a:p>
          <a:p>
            <a:r>
              <a:rPr lang="en-US" sz="2000" dirty="0"/>
              <a:t>2.5.4 Motion Actuation</a:t>
            </a:r>
          </a:p>
          <a:p>
            <a:pPr marL="50800" indent="0">
              <a:buNone/>
            </a:pPr>
            <a:r>
              <a:rPr lang="en-US" sz="2400" dirty="0"/>
              <a:t>Assistive Technology Compatibility</a:t>
            </a:r>
          </a:p>
          <a:p>
            <a:r>
              <a:rPr lang="en-US" sz="2000" dirty="0"/>
              <a:t>2.5.3 Label in Name</a:t>
            </a:r>
          </a:p>
          <a:p>
            <a:r>
              <a:rPr lang="en-US" sz="2000" dirty="0"/>
              <a:t>4.1.3 Status Messages</a:t>
            </a:r>
          </a:p>
          <a:p>
            <a:pPr marL="50800" indent="0">
              <a:buNone/>
            </a:pPr>
            <a:r>
              <a:rPr lang="en-US" sz="2400" dirty="0"/>
              <a:t>Cognitive Support</a:t>
            </a:r>
          </a:p>
          <a:p>
            <a:r>
              <a:rPr lang="en-US" sz="2000" dirty="0"/>
              <a:t>1.3.5 Identify Input Purpose</a:t>
            </a:r>
          </a:p>
          <a:p>
            <a:r>
              <a:rPr lang="en-US" sz="2000" dirty="0"/>
              <a:t>3.2.6 Consistent Help</a:t>
            </a:r>
          </a:p>
          <a:p>
            <a:r>
              <a:rPr lang="en-US" sz="2000" dirty="0"/>
              <a:t>3.3.7 Redundant Entry</a:t>
            </a:r>
          </a:p>
          <a:p>
            <a:r>
              <a:rPr lang="en-US" sz="2000" dirty="0"/>
              <a:t>3.3.8 Accessible Authentication (Minimum)</a:t>
            </a:r>
          </a:p>
        </p:txBody>
      </p:sp>
      <p:sp>
        <p:nvSpPr>
          <p:cNvPr id="9" name="Text Placeholder 8">
            <a:extLst>
              <a:ext uri="{FF2B5EF4-FFF2-40B4-BE49-F238E27FC236}">
                <a16:creationId xmlns:a16="http://schemas.microsoft.com/office/drawing/2014/main" id="{EBCBBE08-7F84-A18E-DDE1-FDDA7B30ABC0}"/>
              </a:ext>
            </a:extLst>
          </p:cNvPr>
          <p:cNvSpPr>
            <a:spLocks noGrp="1"/>
          </p:cNvSpPr>
          <p:nvPr>
            <p:ph type="body" idx="2"/>
          </p:nvPr>
        </p:nvSpPr>
        <p:spPr>
          <a:xfrm>
            <a:off x="5886137" y="952500"/>
            <a:ext cx="5848663" cy="4953000"/>
          </a:xfrm>
        </p:spPr>
        <p:txBody>
          <a:bodyPr/>
          <a:lstStyle/>
          <a:p>
            <a:pPr marL="50800" indent="0">
              <a:buNone/>
            </a:pPr>
            <a:r>
              <a:rPr lang="en-US" sz="2400" dirty="0"/>
              <a:t>Low Vision Support</a:t>
            </a:r>
          </a:p>
          <a:p>
            <a:r>
              <a:rPr lang="en-US" sz="2000" dirty="0"/>
              <a:t>1.4.10 Reflow</a:t>
            </a:r>
          </a:p>
          <a:p>
            <a:r>
              <a:rPr lang="en-US" sz="2000" dirty="0"/>
              <a:t>1.4.11 Non-Text Contrast</a:t>
            </a:r>
          </a:p>
          <a:p>
            <a:r>
              <a:rPr lang="en-US" sz="2000" dirty="0"/>
              <a:t>1.4.12 Text Spacing</a:t>
            </a:r>
          </a:p>
          <a:p>
            <a:pPr marL="50800" indent="0">
              <a:buNone/>
            </a:pPr>
            <a:r>
              <a:rPr lang="en-US" sz="2400" dirty="0"/>
              <a:t>Non-keyboard Input Support</a:t>
            </a:r>
          </a:p>
          <a:p>
            <a:r>
              <a:rPr lang="en-US" sz="2000" dirty="0"/>
              <a:t>2.1.4 Character Key Shortcuts</a:t>
            </a:r>
          </a:p>
          <a:p>
            <a:r>
              <a:rPr lang="en-US" sz="2000" dirty="0"/>
              <a:t>2.5.1 Pointer Gestures</a:t>
            </a:r>
          </a:p>
          <a:p>
            <a:r>
              <a:rPr lang="en-US" sz="2000" dirty="0"/>
              <a:t>2.5.2 Pointer Cancellation</a:t>
            </a:r>
          </a:p>
          <a:p>
            <a:r>
              <a:rPr lang="en-US" sz="2000" dirty="0"/>
              <a:t>2.5.7 Dragging Movements</a:t>
            </a:r>
          </a:p>
          <a:p>
            <a:r>
              <a:rPr lang="en-US" sz="2000" dirty="0"/>
              <a:t>2.5.8 Target Size (Minimum)</a:t>
            </a:r>
          </a:p>
          <a:p>
            <a:pPr marL="50800" indent="0">
              <a:buNone/>
            </a:pPr>
            <a:r>
              <a:rPr lang="en-US" sz="2400" dirty="0"/>
              <a:t>Layered Content</a:t>
            </a:r>
          </a:p>
          <a:p>
            <a:r>
              <a:rPr lang="en-US" sz="2000" dirty="0"/>
              <a:t>1.4.13 Content on Hover or Focus </a:t>
            </a:r>
          </a:p>
          <a:p>
            <a:r>
              <a:rPr lang="en-US" sz="2000" dirty="0"/>
              <a:t>2.4.11 Focus Not Obscured (Minimum)</a:t>
            </a:r>
          </a:p>
        </p:txBody>
      </p:sp>
      <p:sp>
        <p:nvSpPr>
          <p:cNvPr id="5" name="Slide Number Placeholder 4">
            <a:extLst>
              <a:ext uri="{FF2B5EF4-FFF2-40B4-BE49-F238E27FC236}">
                <a16:creationId xmlns:a16="http://schemas.microsoft.com/office/drawing/2014/main" id="{20168B65-77AD-48CD-CC27-FE8EFB46788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Tree>
    <p:extLst>
      <p:ext uri="{BB962C8B-B14F-4D97-AF65-F5344CB8AC3E}">
        <p14:creationId xmlns:p14="http://schemas.microsoft.com/office/powerpoint/2010/main" val="7922899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6DDDB4-3091-13A1-B153-919EE414A6D0}"/>
              </a:ext>
            </a:extLst>
          </p:cNvPr>
          <p:cNvSpPr>
            <a:spLocks noGrp="1"/>
          </p:cNvSpPr>
          <p:nvPr>
            <p:ph type="title"/>
          </p:nvPr>
        </p:nvSpPr>
        <p:spPr/>
        <p:txBody>
          <a:bodyPr/>
          <a:lstStyle/>
          <a:p>
            <a:r>
              <a:rPr lang="en-US" dirty="0"/>
              <a:t>Mobile Devices</a:t>
            </a:r>
          </a:p>
        </p:txBody>
      </p:sp>
      <p:sp>
        <p:nvSpPr>
          <p:cNvPr id="7" name="Text Placeholder 6">
            <a:extLst>
              <a:ext uri="{FF2B5EF4-FFF2-40B4-BE49-F238E27FC236}">
                <a16:creationId xmlns:a16="http://schemas.microsoft.com/office/drawing/2014/main" id="{0A2B1A16-1BF8-6BE0-A691-3399555991FB}"/>
              </a:ext>
            </a:extLst>
          </p:cNvPr>
          <p:cNvSpPr>
            <a:spLocks noGrp="1"/>
          </p:cNvSpPr>
          <p:nvPr>
            <p:ph type="body" idx="1"/>
          </p:nvPr>
        </p:nvSpPr>
        <p:spPr>
          <a:xfrm>
            <a:off x="457200" y="1281659"/>
            <a:ext cx="11277600" cy="4937760"/>
          </a:xfrm>
        </p:spPr>
        <p:txBody>
          <a:bodyPr/>
          <a:lstStyle/>
          <a:p>
            <a:pPr marL="50800" indent="0">
              <a:buNone/>
            </a:pPr>
            <a:r>
              <a:rPr lang="en-US" dirty="0"/>
              <a:t>1.3.4 Orientation (AA)</a:t>
            </a:r>
          </a:p>
          <a:p>
            <a:pPr lvl="1"/>
            <a:r>
              <a:rPr lang="en-US" dirty="0"/>
              <a:t>Content does not restrict its view and operation to a single display orientation, such as portrait or landscape…</a:t>
            </a:r>
          </a:p>
          <a:p>
            <a:pPr marL="50800" indent="0">
              <a:spcBef>
                <a:spcPts val="1900"/>
              </a:spcBef>
              <a:buNone/>
            </a:pPr>
            <a:r>
              <a:rPr lang="en-US" dirty="0"/>
              <a:t>2.5.4 Motion Actuation (A)</a:t>
            </a:r>
          </a:p>
          <a:p>
            <a:pPr lvl="1"/>
            <a:r>
              <a:rPr lang="en-US" dirty="0"/>
              <a:t>Functionality that can be operated by device motion or user motion can also be operated by user interface components and responding to the motion can be disabled to prevent accidental actuation…</a:t>
            </a:r>
          </a:p>
        </p:txBody>
      </p:sp>
      <p:sp>
        <p:nvSpPr>
          <p:cNvPr id="5" name="Slide Number Placeholder 4">
            <a:extLst>
              <a:ext uri="{FF2B5EF4-FFF2-40B4-BE49-F238E27FC236}">
                <a16:creationId xmlns:a16="http://schemas.microsoft.com/office/drawing/2014/main" id="{0D0F5CEA-EAD7-5971-337B-979C2803888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533394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C69181C-D0E5-68F0-B490-129CFFF4A53B}"/>
              </a:ext>
            </a:extLst>
          </p:cNvPr>
          <p:cNvSpPr>
            <a:spLocks noGrp="1"/>
          </p:cNvSpPr>
          <p:nvPr>
            <p:ph type="title"/>
          </p:nvPr>
        </p:nvSpPr>
        <p:spPr/>
        <p:txBody>
          <a:bodyPr/>
          <a:lstStyle/>
          <a:p>
            <a:r>
              <a:rPr lang="en-US" dirty="0"/>
              <a:t>Assistive Technology Compatibility</a:t>
            </a:r>
          </a:p>
        </p:txBody>
      </p:sp>
      <p:sp>
        <p:nvSpPr>
          <p:cNvPr id="7" name="Text Placeholder 6">
            <a:extLst>
              <a:ext uri="{FF2B5EF4-FFF2-40B4-BE49-F238E27FC236}">
                <a16:creationId xmlns:a16="http://schemas.microsoft.com/office/drawing/2014/main" id="{421C24B9-2597-466C-BBA9-AF5B713C808B}"/>
              </a:ext>
            </a:extLst>
          </p:cNvPr>
          <p:cNvSpPr>
            <a:spLocks noGrp="1"/>
          </p:cNvSpPr>
          <p:nvPr>
            <p:ph type="body" idx="1"/>
          </p:nvPr>
        </p:nvSpPr>
        <p:spPr/>
        <p:txBody>
          <a:bodyPr/>
          <a:lstStyle/>
          <a:p>
            <a:pPr marL="50800" indent="0">
              <a:buNone/>
            </a:pPr>
            <a:r>
              <a:rPr lang="en-US" dirty="0"/>
              <a:t>2.5.3 Label in Name (A)</a:t>
            </a:r>
          </a:p>
          <a:p>
            <a:pPr lvl="1"/>
            <a:r>
              <a:rPr lang="en-US" dirty="0"/>
              <a:t>For user interface components with labels that include text or images of text, the name contains the text that is presented visually.</a:t>
            </a:r>
          </a:p>
          <a:p>
            <a:pPr marL="50800" indent="0">
              <a:spcBef>
                <a:spcPts val="1900"/>
              </a:spcBef>
              <a:buNone/>
            </a:pPr>
            <a:r>
              <a:rPr lang="en-US" dirty="0"/>
              <a:t>4.1.3 Status Messages (AA)</a:t>
            </a:r>
          </a:p>
          <a:p>
            <a:pPr lvl="1"/>
            <a:r>
              <a:rPr lang="en-US" dirty="0"/>
              <a:t>In content implemented using markup languages, status messages can be programmatically determined through role or properties such that they can be presented to the user by assistive technologies without receiving focus.</a:t>
            </a:r>
          </a:p>
        </p:txBody>
      </p:sp>
      <p:sp>
        <p:nvSpPr>
          <p:cNvPr id="5" name="Slide Number Placeholder 4">
            <a:extLst>
              <a:ext uri="{FF2B5EF4-FFF2-40B4-BE49-F238E27FC236}">
                <a16:creationId xmlns:a16="http://schemas.microsoft.com/office/drawing/2014/main" id="{09DC7258-57C5-FC38-AD82-C45AB29F9C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Tree>
    <p:extLst>
      <p:ext uri="{BB962C8B-B14F-4D97-AF65-F5344CB8AC3E}">
        <p14:creationId xmlns:p14="http://schemas.microsoft.com/office/powerpoint/2010/main" val="1431973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88F66-15DB-3BF1-75A8-1F7D3EEB5583}"/>
              </a:ext>
            </a:extLst>
          </p:cNvPr>
          <p:cNvSpPr>
            <a:spLocks noGrp="1"/>
          </p:cNvSpPr>
          <p:nvPr>
            <p:ph type="title"/>
          </p:nvPr>
        </p:nvSpPr>
        <p:spPr>
          <a:xfrm>
            <a:off x="457200" y="317405"/>
            <a:ext cx="10515600" cy="461645"/>
          </a:xfrm>
        </p:spPr>
        <p:txBody>
          <a:bodyPr/>
          <a:lstStyle/>
          <a:p>
            <a:r>
              <a:rPr lang="en-US" dirty="0"/>
              <a:t>An Overview of what is in WCAG 2.2 and 2.1 – </a:t>
            </a:r>
            <a:r>
              <a:rPr lang="en-US" i="1" dirty="0"/>
              <a:t>but not 2.0</a:t>
            </a:r>
          </a:p>
        </p:txBody>
      </p:sp>
      <p:sp>
        <p:nvSpPr>
          <p:cNvPr id="6" name="Text Placeholder 5">
            <a:extLst>
              <a:ext uri="{FF2B5EF4-FFF2-40B4-BE49-F238E27FC236}">
                <a16:creationId xmlns:a16="http://schemas.microsoft.com/office/drawing/2014/main" id="{88EBF84D-4039-1AAD-8F8C-88E1A878D652}"/>
              </a:ext>
            </a:extLst>
          </p:cNvPr>
          <p:cNvSpPr>
            <a:spLocks noGrp="1"/>
          </p:cNvSpPr>
          <p:nvPr>
            <p:ph type="body" idx="1"/>
          </p:nvPr>
        </p:nvSpPr>
        <p:spPr/>
        <p:txBody>
          <a:bodyPr/>
          <a:lstStyle/>
          <a:p>
            <a:pPr marL="50800" indent="0">
              <a:buNone/>
            </a:pPr>
            <a:r>
              <a:rPr lang="en-US" dirty="0"/>
              <a:t>Bruce Bailey</a:t>
            </a:r>
          </a:p>
        </p:txBody>
      </p:sp>
      <p:sp>
        <p:nvSpPr>
          <p:cNvPr id="7" name="Text Placeholder 6">
            <a:extLst>
              <a:ext uri="{FF2B5EF4-FFF2-40B4-BE49-F238E27FC236}">
                <a16:creationId xmlns:a16="http://schemas.microsoft.com/office/drawing/2014/main" id="{8F49F8FB-BA49-5967-3FFB-C31CDDB12D69}"/>
              </a:ext>
            </a:extLst>
          </p:cNvPr>
          <p:cNvSpPr>
            <a:spLocks noGrp="1"/>
          </p:cNvSpPr>
          <p:nvPr>
            <p:ph type="body" idx="2"/>
          </p:nvPr>
        </p:nvSpPr>
        <p:spPr/>
        <p:txBody>
          <a:bodyPr/>
          <a:lstStyle/>
          <a:p>
            <a:r>
              <a:rPr lang="en-US" dirty="0"/>
              <a:t>IT Specialist at Access Board</a:t>
            </a:r>
          </a:p>
          <a:p>
            <a:r>
              <a:rPr lang="en-US" dirty="0"/>
              <a:t>Section 508 Revised Accessibility Standards</a:t>
            </a:r>
          </a:p>
          <a:p>
            <a:r>
              <a:rPr lang="en-US" dirty="0"/>
              <a:t>Fed since 2000</a:t>
            </a:r>
          </a:p>
          <a:p>
            <a:r>
              <a:rPr lang="en-US" dirty="0"/>
              <a:t>Invited Expert, W3C AG WG</a:t>
            </a:r>
          </a:p>
        </p:txBody>
      </p:sp>
      <p:sp>
        <p:nvSpPr>
          <p:cNvPr id="8" name="Text Placeholder 7">
            <a:extLst>
              <a:ext uri="{FF2B5EF4-FFF2-40B4-BE49-F238E27FC236}">
                <a16:creationId xmlns:a16="http://schemas.microsoft.com/office/drawing/2014/main" id="{D05E78EB-2F58-83E6-F4D4-8379DD0B98A5}"/>
              </a:ext>
            </a:extLst>
          </p:cNvPr>
          <p:cNvSpPr>
            <a:spLocks noGrp="1"/>
          </p:cNvSpPr>
          <p:nvPr>
            <p:ph type="body" idx="3"/>
          </p:nvPr>
        </p:nvSpPr>
        <p:spPr/>
        <p:txBody>
          <a:bodyPr/>
          <a:lstStyle/>
          <a:p>
            <a:r>
              <a:rPr lang="en-US" dirty="0"/>
              <a:t>Rachael Bradley Montgomery</a:t>
            </a:r>
          </a:p>
        </p:txBody>
      </p:sp>
      <p:sp>
        <p:nvSpPr>
          <p:cNvPr id="9" name="Text Placeholder 8">
            <a:extLst>
              <a:ext uri="{FF2B5EF4-FFF2-40B4-BE49-F238E27FC236}">
                <a16:creationId xmlns:a16="http://schemas.microsoft.com/office/drawing/2014/main" id="{636183A2-FDC2-8DFA-C71D-90CB7A50EAF3}"/>
              </a:ext>
            </a:extLst>
          </p:cNvPr>
          <p:cNvSpPr>
            <a:spLocks noGrp="1"/>
          </p:cNvSpPr>
          <p:nvPr>
            <p:ph type="body" idx="4"/>
          </p:nvPr>
        </p:nvSpPr>
        <p:spPr/>
        <p:txBody>
          <a:bodyPr/>
          <a:lstStyle/>
          <a:p>
            <a:r>
              <a:rPr lang="en-US" dirty="0"/>
              <a:t>Digital accessibility architect at the Library of Congress</a:t>
            </a:r>
          </a:p>
          <a:p>
            <a:r>
              <a:rPr lang="en-US" dirty="0"/>
              <a:t>Co-chair of W3C AG WG</a:t>
            </a:r>
          </a:p>
          <a:p>
            <a:r>
              <a:rPr lang="en-US" dirty="0"/>
              <a:t>Executive director of Accessible Community</a:t>
            </a:r>
          </a:p>
        </p:txBody>
      </p:sp>
      <p:sp>
        <p:nvSpPr>
          <p:cNvPr id="4" name="TextBox 3">
            <a:extLst>
              <a:ext uri="{FF2B5EF4-FFF2-40B4-BE49-F238E27FC236}">
                <a16:creationId xmlns:a16="http://schemas.microsoft.com/office/drawing/2014/main" id="{30BD896F-8627-6A55-5986-ACD5B27C9C70}"/>
              </a:ext>
            </a:extLst>
          </p:cNvPr>
          <p:cNvSpPr txBox="1"/>
          <p:nvPr/>
        </p:nvSpPr>
        <p:spPr>
          <a:xfrm>
            <a:off x="7778663" y="6100643"/>
            <a:ext cx="4172457" cy="307777"/>
          </a:xfrm>
          <a:prstGeom prst="rect">
            <a:avLst/>
          </a:prstGeom>
          <a:noFill/>
        </p:spPr>
        <p:txBody>
          <a:bodyPr wrap="square">
            <a:spAutoFit/>
          </a:bodyPr>
          <a:lstStyle/>
          <a:p>
            <a:r>
              <a:rPr lang="en-US" dirty="0"/>
              <a:t>Accessibility Guidelines Working Group (AG WG)</a:t>
            </a:r>
          </a:p>
        </p:txBody>
      </p:sp>
      <p:sp>
        <p:nvSpPr>
          <p:cNvPr id="5" name="Slide Number Placeholder 4">
            <a:extLst>
              <a:ext uri="{FF2B5EF4-FFF2-40B4-BE49-F238E27FC236}">
                <a16:creationId xmlns:a16="http://schemas.microsoft.com/office/drawing/2014/main" id="{8BB48D01-3DC8-D7EA-35E8-1669C9CCE31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7444377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6F052CD-A415-C158-CB7B-4BAAF1DEF81D}"/>
              </a:ext>
            </a:extLst>
          </p:cNvPr>
          <p:cNvSpPr>
            <a:spLocks noGrp="1"/>
          </p:cNvSpPr>
          <p:nvPr>
            <p:ph type="title"/>
          </p:nvPr>
        </p:nvSpPr>
        <p:spPr>
          <a:xfrm>
            <a:off x="457200" y="317405"/>
            <a:ext cx="10515600" cy="461645"/>
          </a:xfrm>
        </p:spPr>
        <p:txBody>
          <a:bodyPr/>
          <a:lstStyle/>
          <a:p>
            <a:r>
              <a:rPr lang="en-US" dirty="0"/>
              <a:t>Cognitive Support (1/2)</a:t>
            </a:r>
          </a:p>
        </p:txBody>
      </p:sp>
      <p:sp>
        <p:nvSpPr>
          <p:cNvPr id="7" name="Text Placeholder 6">
            <a:extLst>
              <a:ext uri="{FF2B5EF4-FFF2-40B4-BE49-F238E27FC236}">
                <a16:creationId xmlns:a16="http://schemas.microsoft.com/office/drawing/2014/main" id="{5EBA9D52-E8C3-71EA-5C98-12ABBC1293B1}"/>
              </a:ext>
            </a:extLst>
          </p:cNvPr>
          <p:cNvSpPr>
            <a:spLocks noGrp="1"/>
          </p:cNvSpPr>
          <p:nvPr>
            <p:ph type="body" idx="1"/>
          </p:nvPr>
        </p:nvSpPr>
        <p:spPr>
          <a:xfrm>
            <a:off x="457200" y="1004364"/>
            <a:ext cx="11277600" cy="4937760"/>
          </a:xfrm>
        </p:spPr>
        <p:txBody>
          <a:bodyPr/>
          <a:lstStyle/>
          <a:p>
            <a:pPr marL="50800" indent="0">
              <a:buNone/>
            </a:pPr>
            <a:r>
              <a:rPr lang="en-US" dirty="0"/>
              <a:t>1.3.5 Identify Input Purpose (AA)</a:t>
            </a:r>
          </a:p>
          <a:p>
            <a:pPr lvl="1"/>
            <a:r>
              <a:rPr lang="en-US" dirty="0"/>
              <a:t>The purpose of each input field collecting information about the user can be programmatically determined…</a:t>
            </a:r>
          </a:p>
          <a:p>
            <a:pPr marL="50800" indent="0">
              <a:spcBef>
                <a:spcPts val="1900"/>
              </a:spcBef>
              <a:buNone/>
            </a:pPr>
            <a:r>
              <a:rPr lang="en-US" dirty="0"/>
              <a:t>3.2.6 Consistent Help (A)</a:t>
            </a:r>
          </a:p>
          <a:p>
            <a:pPr marL="990600" lvl="1" indent="-457200"/>
            <a:r>
              <a:rPr lang="en-US" sz="2800" dirty="0"/>
              <a:t>If a Web page contains any of the following help mechanisms, and those mechanisms are repeated on multiple Web pages… they occur in the same order relative to other page content…</a:t>
            </a:r>
          </a:p>
          <a:p>
            <a:pPr marL="1447800" lvl="2" indent="-457200"/>
            <a:r>
              <a:rPr lang="en-US" sz="2600" dirty="0"/>
              <a:t>Human contact details</a:t>
            </a:r>
          </a:p>
          <a:p>
            <a:pPr marL="1447800" lvl="2" indent="-457200"/>
            <a:r>
              <a:rPr lang="en-US" sz="2600" dirty="0"/>
              <a:t>Human contact mechanism</a:t>
            </a:r>
          </a:p>
          <a:p>
            <a:pPr marL="1447800" lvl="2" indent="-457200"/>
            <a:r>
              <a:rPr lang="en-US" sz="2600" dirty="0"/>
              <a:t>Self-help option</a:t>
            </a:r>
          </a:p>
          <a:p>
            <a:pPr marL="1447800" lvl="2" indent="-457200"/>
            <a:r>
              <a:rPr lang="en-US" sz="2600" dirty="0"/>
              <a:t>A fully automated contact mechanism</a:t>
            </a:r>
          </a:p>
        </p:txBody>
      </p:sp>
      <p:sp>
        <p:nvSpPr>
          <p:cNvPr id="5" name="Slide Number Placeholder 4">
            <a:extLst>
              <a:ext uri="{FF2B5EF4-FFF2-40B4-BE49-F238E27FC236}">
                <a16:creationId xmlns:a16="http://schemas.microsoft.com/office/drawing/2014/main" id="{85F5FD06-A0D1-0EE3-383E-E4F1435592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Tree>
    <p:extLst>
      <p:ext uri="{BB962C8B-B14F-4D97-AF65-F5344CB8AC3E}">
        <p14:creationId xmlns:p14="http://schemas.microsoft.com/office/powerpoint/2010/main" val="2204186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6F052CD-A415-C158-CB7B-4BAAF1DEF81D}"/>
              </a:ext>
            </a:extLst>
          </p:cNvPr>
          <p:cNvSpPr>
            <a:spLocks noGrp="1"/>
          </p:cNvSpPr>
          <p:nvPr>
            <p:ph type="title"/>
          </p:nvPr>
        </p:nvSpPr>
        <p:spPr>
          <a:xfrm>
            <a:off x="457200" y="317405"/>
            <a:ext cx="10515600" cy="461645"/>
          </a:xfrm>
        </p:spPr>
        <p:txBody>
          <a:bodyPr/>
          <a:lstStyle/>
          <a:p>
            <a:r>
              <a:rPr lang="en-US" dirty="0"/>
              <a:t>Cognitive Support (2/2)</a:t>
            </a:r>
          </a:p>
        </p:txBody>
      </p:sp>
      <p:sp>
        <p:nvSpPr>
          <p:cNvPr id="7" name="Text Placeholder 6">
            <a:extLst>
              <a:ext uri="{FF2B5EF4-FFF2-40B4-BE49-F238E27FC236}">
                <a16:creationId xmlns:a16="http://schemas.microsoft.com/office/drawing/2014/main" id="{5EBA9D52-E8C3-71EA-5C98-12ABBC1293B1}"/>
              </a:ext>
            </a:extLst>
          </p:cNvPr>
          <p:cNvSpPr>
            <a:spLocks noGrp="1"/>
          </p:cNvSpPr>
          <p:nvPr>
            <p:ph type="body" idx="1"/>
          </p:nvPr>
        </p:nvSpPr>
        <p:spPr>
          <a:xfrm>
            <a:off x="457200" y="1281659"/>
            <a:ext cx="11277600" cy="4937760"/>
          </a:xfrm>
        </p:spPr>
        <p:txBody>
          <a:bodyPr/>
          <a:lstStyle/>
          <a:p>
            <a:pPr marL="50800" indent="0">
              <a:buNone/>
            </a:pPr>
            <a:r>
              <a:rPr lang="en-US" dirty="0"/>
              <a:t>3.3.7 Redundant Entry (A)</a:t>
            </a:r>
          </a:p>
          <a:p>
            <a:pPr lvl="1"/>
            <a:r>
              <a:rPr lang="en-US" dirty="0"/>
              <a:t>Information previously entered by or provided to the user that is required to be entered again in the same process is either:</a:t>
            </a:r>
          </a:p>
          <a:p>
            <a:pPr lvl="2"/>
            <a:r>
              <a:rPr lang="en-US" sz="2600" dirty="0"/>
              <a:t>auto-populated, or</a:t>
            </a:r>
          </a:p>
          <a:p>
            <a:pPr lvl="2"/>
            <a:r>
              <a:rPr lang="en-US" sz="2600" dirty="0"/>
              <a:t>available for the user to select.</a:t>
            </a:r>
          </a:p>
          <a:p>
            <a:pPr marL="50800" indent="0">
              <a:spcBef>
                <a:spcPts val="1900"/>
              </a:spcBef>
              <a:buNone/>
            </a:pPr>
            <a:r>
              <a:rPr lang="en-US" dirty="0"/>
              <a:t>3.3.8 Accessible Authentication (Minimum) (AA)</a:t>
            </a:r>
          </a:p>
          <a:p>
            <a:pPr lvl="1"/>
            <a:r>
              <a:rPr lang="en-US" dirty="0"/>
              <a:t>A cognitive function test (such as remembering a password or solving a puzzle) is not required for any step in an authentication process…</a:t>
            </a:r>
          </a:p>
        </p:txBody>
      </p:sp>
      <p:sp>
        <p:nvSpPr>
          <p:cNvPr id="5" name="Slide Number Placeholder 4">
            <a:extLst>
              <a:ext uri="{FF2B5EF4-FFF2-40B4-BE49-F238E27FC236}">
                <a16:creationId xmlns:a16="http://schemas.microsoft.com/office/drawing/2014/main" id="{85F5FD06-A0D1-0EE3-383E-E4F1435592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Tree>
    <p:extLst>
      <p:ext uri="{BB962C8B-B14F-4D97-AF65-F5344CB8AC3E}">
        <p14:creationId xmlns:p14="http://schemas.microsoft.com/office/powerpoint/2010/main" val="2169861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9E9E9D-A2DE-94A3-EB57-A0817B5E89B7}"/>
              </a:ext>
            </a:extLst>
          </p:cNvPr>
          <p:cNvSpPr>
            <a:spLocks noGrp="1"/>
          </p:cNvSpPr>
          <p:nvPr>
            <p:ph type="title"/>
          </p:nvPr>
        </p:nvSpPr>
        <p:spPr/>
        <p:txBody>
          <a:bodyPr/>
          <a:lstStyle/>
          <a:p>
            <a:r>
              <a:rPr lang="en-US" dirty="0"/>
              <a:t>Low Vision Support (1/3)</a:t>
            </a:r>
          </a:p>
        </p:txBody>
      </p:sp>
      <p:sp>
        <p:nvSpPr>
          <p:cNvPr id="7" name="Text Placeholder 6">
            <a:extLst>
              <a:ext uri="{FF2B5EF4-FFF2-40B4-BE49-F238E27FC236}">
                <a16:creationId xmlns:a16="http://schemas.microsoft.com/office/drawing/2014/main" id="{93BAE378-B47B-005A-AF57-B1341D6384F5}"/>
              </a:ext>
            </a:extLst>
          </p:cNvPr>
          <p:cNvSpPr>
            <a:spLocks noGrp="1"/>
          </p:cNvSpPr>
          <p:nvPr>
            <p:ph type="body" idx="1"/>
          </p:nvPr>
        </p:nvSpPr>
        <p:spPr>
          <a:xfrm>
            <a:off x="457200" y="1283110"/>
            <a:ext cx="11277600" cy="4937760"/>
          </a:xfrm>
        </p:spPr>
        <p:txBody>
          <a:bodyPr/>
          <a:lstStyle/>
          <a:p>
            <a:pPr marL="50800" indent="0">
              <a:buNone/>
            </a:pPr>
            <a:r>
              <a:rPr lang="en-US" dirty="0"/>
              <a:t>1.4.10 Reflow (AA)</a:t>
            </a:r>
          </a:p>
          <a:p>
            <a:pPr lvl="1"/>
            <a:r>
              <a:rPr lang="en-US" dirty="0"/>
              <a:t>Content can be presented without loss of information or functionality, and without requiring scrolling in two dimensions for:</a:t>
            </a:r>
          </a:p>
          <a:p>
            <a:pPr lvl="2"/>
            <a:r>
              <a:rPr lang="en-US" sz="2600" dirty="0"/>
              <a:t>Vertical scrolling content at a width equivalent to 320 CSS pixels;</a:t>
            </a:r>
          </a:p>
          <a:p>
            <a:pPr lvl="2"/>
            <a:r>
              <a:rPr lang="en-US" sz="2600" dirty="0"/>
              <a:t>Horizontal scrolling content at a height equivalent to 256 CSS pixels…</a:t>
            </a:r>
          </a:p>
        </p:txBody>
      </p:sp>
      <p:sp>
        <p:nvSpPr>
          <p:cNvPr id="5" name="Slide Number Placeholder 4">
            <a:extLst>
              <a:ext uri="{FF2B5EF4-FFF2-40B4-BE49-F238E27FC236}">
                <a16:creationId xmlns:a16="http://schemas.microsoft.com/office/drawing/2014/main" id="{F08F73BB-50F4-03D3-B362-FFF4CDE9FF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extLst>
      <p:ext uri="{BB962C8B-B14F-4D97-AF65-F5344CB8AC3E}">
        <p14:creationId xmlns:p14="http://schemas.microsoft.com/office/powerpoint/2010/main" val="2447606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9E9E9D-A2DE-94A3-EB57-A0817B5E89B7}"/>
              </a:ext>
            </a:extLst>
          </p:cNvPr>
          <p:cNvSpPr>
            <a:spLocks noGrp="1"/>
          </p:cNvSpPr>
          <p:nvPr>
            <p:ph type="title"/>
          </p:nvPr>
        </p:nvSpPr>
        <p:spPr/>
        <p:txBody>
          <a:bodyPr/>
          <a:lstStyle/>
          <a:p>
            <a:r>
              <a:rPr lang="en-US" dirty="0"/>
              <a:t>Low Vision Support (2/3)</a:t>
            </a:r>
          </a:p>
        </p:txBody>
      </p:sp>
      <p:sp>
        <p:nvSpPr>
          <p:cNvPr id="7" name="Text Placeholder 6">
            <a:extLst>
              <a:ext uri="{FF2B5EF4-FFF2-40B4-BE49-F238E27FC236}">
                <a16:creationId xmlns:a16="http://schemas.microsoft.com/office/drawing/2014/main" id="{93BAE378-B47B-005A-AF57-B1341D6384F5}"/>
              </a:ext>
            </a:extLst>
          </p:cNvPr>
          <p:cNvSpPr>
            <a:spLocks noGrp="1"/>
          </p:cNvSpPr>
          <p:nvPr>
            <p:ph type="body" idx="1"/>
          </p:nvPr>
        </p:nvSpPr>
        <p:spPr>
          <a:xfrm>
            <a:off x="457200" y="1297858"/>
            <a:ext cx="11277600" cy="4937760"/>
          </a:xfrm>
        </p:spPr>
        <p:txBody>
          <a:bodyPr>
            <a:normAutofit/>
          </a:bodyPr>
          <a:lstStyle/>
          <a:p>
            <a:pPr marL="50800" indent="0">
              <a:buNone/>
            </a:pPr>
            <a:r>
              <a:rPr lang="en-US" dirty="0"/>
              <a:t>1.4.11 Non-Text Contrast (AA)</a:t>
            </a:r>
          </a:p>
          <a:p>
            <a:pPr lvl="1"/>
            <a:r>
              <a:rPr lang="en-US" dirty="0"/>
              <a:t>The visual presentation of the following have a contrast ratio of at least 3:1 against adjacent color(s):</a:t>
            </a:r>
          </a:p>
          <a:p>
            <a:pPr lvl="2"/>
            <a:r>
              <a:rPr lang="en-US" sz="2600" dirty="0"/>
              <a:t>User Interface Components…</a:t>
            </a:r>
          </a:p>
          <a:p>
            <a:pPr lvl="2"/>
            <a:r>
              <a:rPr lang="en-US" sz="2600" dirty="0"/>
              <a:t>Graphical Objects…</a:t>
            </a:r>
          </a:p>
        </p:txBody>
      </p:sp>
      <p:sp>
        <p:nvSpPr>
          <p:cNvPr id="5" name="Slide Number Placeholder 4">
            <a:extLst>
              <a:ext uri="{FF2B5EF4-FFF2-40B4-BE49-F238E27FC236}">
                <a16:creationId xmlns:a16="http://schemas.microsoft.com/office/drawing/2014/main" id="{F08F73BB-50F4-03D3-B362-FFF4CDE9FF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Tree>
    <p:extLst>
      <p:ext uri="{BB962C8B-B14F-4D97-AF65-F5344CB8AC3E}">
        <p14:creationId xmlns:p14="http://schemas.microsoft.com/office/powerpoint/2010/main" val="27688412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9E9E9D-A2DE-94A3-EB57-A0817B5E89B7}"/>
              </a:ext>
            </a:extLst>
          </p:cNvPr>
          <p:cNvSpPr>
            <a:spLocks noGrp="1"/>
          </p:cNvSpPr>
          <p:nvPr>
            <p:ph type="title"/>
          </p:nvPr>
        </p:nvSpPr>
        <p:spPr/>
        <p:txBody>
          <a:bodyPr/>
          <a:lstStyle/>
          <a:p>
            <a:r>
              <a:rPr lang="en-US" dirty="0"/>
              <a:t>Low Vision Support (3/3)</a:t>
            </a:r>
          </a:p>
        </p:txBody>
      </p:sp>
      <p:sp>
        <p:nvSpPr>
          <p:cNvPr id="7" name="Text Placeholder 6">
            <a:extLst>
              <a:ext uri="{FF2B5EF4-FFF2-40B4-BE49-F238E27FC236}">
                <a16:creationId xmlns:a16="http://schemas.microsoft.com/office/drawing/2014/main" id="{93BAE378-B47B-005A-AF57-B1341D6384F5}"/>
              </a:ext>
            </a:extLst>
          </p:cNvPr>
          <p:cNvSpPr>
            <a:spLocks noGrp="1"/>
          </p:cNvSpPr>
          <p:nvPr>
            <p:ph type="body" idx="1"/>
          </p:nvPr>
        </p:nvSpPr>
        <p:spPr>
          <a:xfrm>
            <a:off x="457200" y="1287193"/>
            <a:ext cx="11277600" cy="4937760"/>
          </a:xfrm>
        </p:spPr>
        <p:txBody>
          <a:bodyPr>
            <a:normAutofit/>
          </a:bodyPr>
          <a:lstStyle/>
          <a:p>
            <a:pPr marL="50800" indent="0">
              <a:buNone/>
            </a:pPr>
            <a:r>
              <a:rPr lang="en-US" dirty="0"/>
              <a:t>1.4.12 Text Spacing (AA)</a:t>
            </a:r>
          </a:p>
          <a:p>
            <a:pPr lvl="1"/>
            <a:r>
              <a:rPr lang="en-US" dirty="0"/>
              <a:t>…no loss of content or functionality occurs by setting all of the following and by changing no other style property:</a:t>
            </a:r>
          </a:p>
          <a:p>
            <a:pPr lvl="3"/>
            <a:r>
              <a:rPr lang="en-US" sz="2600" dirty="0"/>
              <a:t>Line height (line spacing) to at least 1.5 times the font size;</a:t>
            </a:r>
          </a:p>
          <a:p>
            <a:pPr lvl="3"/>
            <a:r>
              <a:rPr lang="en-US" sz="2600" dirty="0"/>
              <a:t>Spacing following paragraphs to at least 2 times the font size;</a:t>
            </a:r>
          </a:p>
          <a:p>
            <a:pPr lvl="3"/>
            <a:r>
              <a:rPr lang="en-US" sz="2600" dirty="0"/>
              <a:t>Letter spacing (tracking) to at least 0.12 times the font size;</a:t>
            </a:r>
          </a:p>
          <a:p>
            <a:pPr lvl="3"/>
            <a:r>
              <a:rPr lang="en-US" sz="2600" dirty="0"/>
              <a:t>Word spacing to at least 0.16 times the font size.</a:t>
            </a:r>
          </a:p>
        </p:txBody>
      </p:sp>
      <p:sp>
        <p:nvSpPr>
          <p:cNvPr id="5" name="Slide Number Placeholder 4">
            <a:extLst>
              <a:ext uri="{FF2B5EF4-FFF2-40B4-BE49-F238E27FC236}">
                <a16:creationId xmlns:a16="http://schemas.microsoft.com/office/drawing/2014/main" id="{F08F73BB-50F4-03D3-B362-FFF4CDE9FF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extLst>
      <p:ext uri="{BB962C8B-B14F-4D97-AF65-F5344CB8AC3E}">
        <p14:creationId xmlns:p14="http://schemas.microsoft.com/office/powerpoint/2010/main" val="1926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1693E6-92A3-4CFF-D478-D9A8486A8FFC}"/>
              </a:ext>
            </a:extLst>
          </p:cNvPr>
          <p:cNvSpPr>
            <a:spLocks noGrp="1"/>
          </p:cNvSpPr>
          <p:nvPr>
            <p:ph type="title"/>
          </p:nvPr>
        </p:nvSpPr>
        <p:spPr>
          <a:xfrm>
            <a:off x="457200" y="317405"/>
            <a:ext cx="10515600" cy="489345"/>
          </a:xfrm>
        </p:spPr>
        <p:txBody>
          <a:bodyPr/>
          <a:lstStyle/>
          <a:p>
            <a:r>
              <a:rPr lang="en-US" sz="3200" dirty="0"/>
              <a:t>Non-keyboard </a:t>
            </a:r>
            <a:r>
              <a:rPr lang="en-US" dirty="0"/>
              <a:t>Input Support:  </a:t>
            </a:r>
            <a:r>
              <a:rPr lang="en-US" baseline="0" dirty="0"/>
              <a:t>Voice</a:t>
            </a:r>
            <a:r>
              <a:rPr lang="en-US" dirty="0"/>
              <a:t> Recognition</a:t>
            </a:r>
            <a:r>
              <a:rPr lang="en-US" baseline="0" dirty="0"/>
              <a:t> </a:t>
            </a:r>
            <a:endParaRPr lang="en-US" dirty="0"/>
          </a:p>
        </p:txBody>
      </p:sp>
      <p:sp>
        <p:nvSpPr>
          <p:cNvPr id="7" name="Text Placeholder 6">
            <a:extLst>
              <a:ext uri="{FF2B5EF4-FFF2-40B4-BE49-F238E27FC236}">
                <a16:creationId xmlns:a16="http://schemas.microsoft.com/office/drawing/2014/main" id="{0375CF2D-1DB7-38B8-8092-84C1CFAAA02B}"/>
              </a:ext>
            </a:extLst>
          </p:cNvPr>
          <p:cNvSpPr>
            <a:spLocks noGrp="1"/>
          </p:cNvSpPr>
          <p:nvPr>
            <p:ph type="body" idx="1"/>
          </p:nvPr>
        </p:nvSpPr>
        <p:spPr/>
        <p:txBody>
          <a:bodyPr/>
          <a:lstStyle/>
          <a:p>
            <a:pPr marL="50800" indent="0">
              <a:buNone/>
            </a:pPr>
            <a:r>
              <a:rPr lang="en-US" dirty="0"/>
              <a:t>2.1.4 Character Key Shortcuts (A)</a:t>
            </a:r>
          </a:p>
          <a:p>
            <a:r>
              <a:rPr lang="en-US" sz="2600" dirty="0"/>
              <a:t>If a keyboard shortcut is implemented in content using only letter (including upper- and lower-case letters), punctuation, number, or symbol characters, then at least one of the following is true:</a:t>
            </a:r>
          </a:p>
          <a:p>
            <a:pPr lvl="1"/>
            <a:r>
              <a:rPr lang="en-US" dirty="0"/>
              <a:t>Turn off… </a:t>
            </a:r>
          </a:p>
          <a:p>
            <a:pPr lvl="1"/>
            <a:r>
              <a:rPr lang="en-US" dirty="0"/>
              <a:t>Remap…</a:t>
            </a:r>
          </a:p>
          <a:p>
            <a:pPr lvl="1"/>
            <a:r>
              <a:rPr lang="en-US" dirty="0"/>
              <a:t>Active only on focus…</a:t>
            </a:r>
          </a:p>
        </p:txBody>
      </p:sp>
      <p:sp>
        <p:nvSpPr>
          <p:cNvPr id="5" name="Slide Number Placeholder 4">
            <a:extLst>
              <a:ext uri="{FF2B5EF4-FFF2-40B4-BE49-F238E27FC236}">
                <a16:creationId xmlns:a16="http://schemas.microsoft.com/office/drawing/2014/main" id="{5898D89D-415B-7BBC-0922-155E815BAC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Tree>
    <p:extLst>
      <p:ext uri="{BB962C8B-B14F-4D97-AF65-F5344CB8AC3E}">
        <p14:creationId xmlns:p14="http://schemas.microsoft.com/office/powerpoint/2010/main" val="3259661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1693E6-92A3-4CFF-D478-D9A8486A8FFC}"/>
              </a:ext>
            </a:extLst>
          </p:cNvPr>
          <p:cNvSpPr>
            <a:spLocks noGrp="1"/>
          </p:cNvSpPr>
          <p:nvPr>
            <p:ph type="title"/>
          </p:nvPr>
        </p:nvSpPr>
        <p:spPr>
          <a:xfrm>
            <a:off x="457200" y="317405"/>
            <a:ext cx="10515600" cy="489345"/>
          </a:xfrm>
        </p:spPr>
        <p:txBody>
          <a:bodyPr/>
          <a:lstStyle/>
          <a:p>
            <a:r>
              <a:rPr lang="en-US" sz="3200" dirty="0"/>
              <a:t>Non-keyboard </a:t>
            </a:r>
            <a:r>
              <a:rPr lang="en-US" dirty="0"/>
              <a:t>Input Support:  </a:t>
            </a:r>
            <a:r>
              <a:rPr lang="en-US" baseline="0" dirty="0"/>
              <a:t>Pointer (1/2)</a:t>
            </a:r>
            <a:endParaRPr lang="en-US" dirty="0"/>
          </a:p>
        </p:txBody>
      </p:sp>
      <p:sp>
        <p:nvSpPr>
          <p:cNvPr id="7" name="Text Placeholder 6">
            <a:extLst>
              <a:ext uri="{FF2B5EF4-FFF2-40B4-BE49-F238E27FC236}">
                <a16:creationId xmlns:a16="http://schemas.microsoft.com/office/drawing/2014/main" id="{0375CF2D-1DB7-38B8-8092-84C1CFAAA02B}"/>
              </a:ext>
            </a:extLst>
          </p:cNvPr>
          <p:cNvSpPr>
            <a:spLocks noGrp="1"/>
          </p:cNvSpPr>
          <p:nvPr>
            <p:ph type="body" idx="1"/>
          </p:nvPr>
        </p:nvSpPr>
        <p:spPr/>
        <p:txBody>
          <a:bodyPr/>
          <a:lstStyle/>
          <a:p>
            <a:pPr marL="50800" indent="0">
              <a:buNone/>
            </a:pPr>
            <a:r>
              <a:rPr lang="en-US" dirty="0"/>
              <a:t>2.5.1 Pointer Gestures (A)</a:t>
            </a:r>
          </a:p>
          <a:p>
            <a:r>
              <a:rPr lang="en-US" sz="2600" dirty="0"/>
              <a:t>All functionality that uses multipoint or path-based gestures for operation can be operated with a single pointer without a path-based gesture…</a:t>
            </a:r>
          </a:p>
          <a:p>
            <a:pPr marL="50800" indent="0">
              <a:spcBef>
                <a:spcPts val="1900"/>
              </a:spcBef>
              <a:buNone/>
            </a:pPr>
            <a:r>
              <a:rPr lang="en-US" dirty="0"/>
              <a:t>2.5.7 Dragging Movements (AA)</a:t>
            </a:r>
          </a:p>
          <a:p>
            <a:r>
              <a:rPr lang="en-US" sz="2600" dirty="0"/>
              <a:t>All functionality that uses a dragging movement for operation can be achieved by a single pointer without dragging…</a:t>
            </a:r>
          </a:p>
        </p:txBody>
      </p:sp>
      <p:sp>
        <p:nvSpPr>
          <p:cNvPr id="5" name="Slide Number Placeholder 4">
            <a:extLst>
              <a:ext uri="{FF2B5EF4-FFF2-40B4-BE49-F238E27FC236}">
                <a16:creationId xmlns:a16="http://schemas.microsoft.com/office/drawing/2014/main" id="{5898D89D-415B-7BBC-0922-155E815BAC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Tree>
    <p:extLst>
      <p:ext uri="{BB962C8B-B14F-4D97-AF65-F5344CB8AC3E}">
        <p14:creationId xmlns:p14="http://schemas.microsoft.com/office/powerpoint/2010/main" val="26572284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1693E6-92A3-4CFF-D478-D9A8486A8FFC}"/>
              </a:ext>
            </a:extLst>
          </p:cNvPr>
          <p:cNvSpPr>
            <a:spLocks noGrp="1"/>
          </p:cNvSpPr>
          <p:nvPr>
            <p:ph type="title"/>
          </p:nvPr>
        </p:nvSpPr>
        <p:spPr>
          <a:xfrm>
            <a:off x="457200" y="317405"/>
            <a:ext cx="10515600" cy="489345"/>
          </a:xfrm>
        </p:spPr>
        <p:txBody>
          <a:bodyPr/>
          <a:lstStyle/>
          <a:p>
            <a:r>
              <a:rPr lang="en-US" sz="3200" dirty="0"/>
              <a:t>Non-keyboard </a:t>
            </a:r>
            <a:r>
              <a:rPr lang="en-US" dirty="0"/>
              <a:t>Input Support:  </a:t>
            </a:r>
            <a:r>
              <a:rPr lang="en-US" baseline="0" dirty="0"/>
              <a:t>Pointer (2/2)</a:t>
            </a:r>
            <a:endParaRPr lang="en-US" dirty="0"/>
          </a:p>
        </p:txBody>
      </p:sp>
      <p:sp>
        <p:nvSpPr>
          <p:cNvPr id="7" name="Text Placeholder 6">
            <a:extLst>
              <a:ext uri="{FF2B5EF4-FFF2-40B4-BE49-F238E27FC236}">
                <a16:creationId xmlns:a16="http://schemas.microsoft.com/office/drawing/2014/main" id="{0375CF2D-1DB7-38B8-8092-84C1CFAAA02B}"/>
              </a:ext>
            </a:extLst>
          </p:cNvPr>
          <p:cNvSpPr>
            <a:spLocks noGrp="1"/>
          </p:cNvSpPr>
          <p:nvPr>
            <p:ph type="body" idx="1"/>
          </p:nvPr>
        </p:nvSpPr>
        <p:spPr>
          <a:xfrm>
            <a:off x="457200" y="1195137"/>
            <a:ext cx="11277600" cy="4937760"/>
          </a:xfrm>
        </p:spPr>
        <p:txBody>
          <a:bodyPr/>
          <a:lstStyle/>
          <a:p>
            <a:pPr marL="50800" indent="0">
              <a:buNone/>
            </a:pPr>
            <a:r>
              <a:rPr lang="en-US" dirty="0"/>
              <a:t>2.5.2 Pointer Cancellation (A) </a:t>
            </a:r>
          </a:p>
          <a:p>
            <a:r>
              <a:rPr lang="en-US" sz="2600" dirty="0"/>
              <a:t>For functionality that can be operated using a single pointer, at least one of the following is true:</a:t>
            </a:r>
          </a:p>
          <a:p>
            <a:pPr lvl="1"/>
            <a:r>
              <a:rPr lang="en-US" dirty="0"/>
              <a:t>No Down-Event…</a:t>
            </a:r>
          </a:p>
          <a:p>
            <a:pPr lvl="1"/>
            <a:r>
              <a:rPr lang="en-US" dirty="0"/>
              <a:t>Abort or Undo…</a:t>
            </a:r>
          </a:p>
          <a:p>
            <a:pPr lvl="1"/>
            <a:r>
              <a:rPr lang="en-US" dirty="0"/>
              <a:t>Up Reversal…</a:t>
            </a:r>
          </a:p>
          <a:p>
            <a:pPr lvl="1"/>
            <a:r>
              <a:rPr lang="en-US" dirty="0"/>
              <a:t>Essential…</a:t>
            </a:r>
          </a:p>
        </p:txBody>
      </p:sp>
      <p:sp>
        <p:nvSpPr>
          <p:cNvPr id="5" name="Slide Number Placeholder 4">
            <a:extLst>
              <a:ext uri="{FF2B5EF4-FFF2-40B4-BE49-F238E27FC236}">
                <a16:creationId xmlns:a16="http://schemas.microsoft.com/office/drawing/2014/main" id="{5898D89D-415B-7BBC-0922-155E815BAC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Tree>
    <p:extLst>
      <p:ext uri="{BB962C8B-B14F-4D97-AF65-F5344CB8AC3E}">
        <p14:creationId xmlns:p14="http://schemas.microsoft.com/office/powerpoint/2010/main" val="3770166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1693E6-92A3-4CFF-D478-D9A8486A8FFC}"/>
              </a:ext>
            </a:extLst>
          </p:cNvPr>
          <p:cNvSpPr>
            <a:spLocks noGrp="1"/>
          </p:cNvSpPr>
          <p:nvPr>
            <p:ph type="title"/>
          </p:nvPr>
        </p:nvSpPr>
        <p:spPr>
          <a:xfrm>
            <a:off x="457200" y="317405"/>
            <a:ext cx="10515600" cy="489345"/>
          </a:xfrm>
        </p:spPr>
        <p:txBody>
          <a:bodyPr/>
          <a:lstStyle/>
          <a:p>
            <a:r>
              <a:rPr lang="en-US" sz="3200" dirty="0"/>
              <a:t>Non-keyboard </a:t>
            </a:r>
            <a:r>
              <a:rPr lang="en-US" dirty="0"/>
              <a:t>Input Support:  Touch</a:t>
            </a:r>
          </a:p>
        </p:txBody>
      </p:sp>
      <p:sp>
        <p:nvSpPr>
          <p:cNvPr id="7" name="Text Placeholder 6">
            <a:extLst>
              <a:ext uri="{FF2B5EF4-FFF2-40B4-BE49-F238E27FC236}">
                <a16:creationId xmlns:a16="http://schemas.microsoft.com/office/drawing/2014/main" id="{0375CF2D-1DB7-38B8-8092-84C1CFAAA02B}"/>
              </a:ext>
            </a:extLst>
          </p:cNvPr>
          <p:cNvSpPr>
            <a:spLocks noGrp="1"/>
          </p:cNvSpPr>
          <p:nvPr>
            <p:ph type="body" idx="1"/>
          </p:nvPr>
        </p:nvSpPr>
        <p:spPr>
          <a:xfrm>
            <a:off x="344906" y="1195754"/>
            <a:ext cx="11277600" cy="5392966"/>
          </a:xfrm>
        </p:spPr>
        <p:txBody>
          <a:bodyPr/>
          <a:lstStyle/>
          <a:p>
            <a:pPr marL="50800" indent="0">
              <a:buNone/>
            </a:pPr>
            <a:r>
              <a:rPr lang="en-US" dirty="0"/>
              <a:t>2.5.8 Target Size (Minimum)</a:t>
            </a:r>
          </a:p>
          <a:p>
            <a:r>
              <a:rPr lang="en-US" sz="2600" dirty="0"/>
              <a:t>The size of the target for pointer inputs is at least 24 by 24 CSS pixels, except where:</a:t>
            </a:r>
          </a:p>
          <a:p>
            <a:pPr lvl="1"/>
            <a:r>
              <a:rPr lang="en-US" dirty="0"/>
              <a:t>Spacing…</a:t>
            </a:r>
          </a:p>
          <a:p>
            <a:pPr lvl="1"/>
            <a:r>
              <a:rPr lang="en-US" dirty="0"/>
              <a:t>Equivalent…</a:t>
            </a:r>
          </a:p>
          <a:p>
            <a:pPr lvl="1"/>
            <a:r>
              <a:rPr lang="en-US" dirty="0"/>
              <a:t>Inline…</a:t>
            </a:r>
          </a:p>
          <a:p>
            <a:pPr lvl="1"/>
            <a:r>
              <a:rPr lang="en-US" dirty="0"/>
              <a:t>User agent control…</a:t>
            </a:r>
          </a:p>
          <a:p>
            <a:pPr lvl="1"/>
            <a:r>
              <a:rPr lang="en-US" dirty="0"/>
              <a:t>Essential…</a:t>
            </a:r>
          </a:p>
        </p:txBody>
      </p:sp>
      <p:sp>
        <p:nvSpPr>
          <p:cNvPr id="5" name="Slide Number Placeholder 4">
            <a:extLst>
              <a:ext uri="{FF2B5EF4-FFF2-40B4-BE49-F238E27FC236}">
                <a16:creationId xmlns:a16="http://schemas.microsoft.com/office/drawing/2014/main" id="{5898D89D-415B-7BBC-0922-155E815BAC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Tree>
    <p:extLst>
      <p:ext uri="{BB962C8B-B14F-4D97-AF65-F5344CB8AC3E}">
        <p14:creationId xmlns:p14="http://schemas.microsoft.com/office/powerpoint/2010/main" val="828708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6DDDB4-3091-13A1-B153-919EE414A6D0}"/>
              </a:ext>
            </a:extLst>
          </p:cNvPr>
          <p:cNvSpPr>
            <a:spLocks noGrp="1"/>
          </p:cNvSpPr>
          <p:nvPr>
            <p:ph type="title"/>
          </p:nvPr>
        </p:nvSpPr>
        <p:spPr/>
        <p:txBody>
          <a:bodyPr/>
          <a:lstStyle/>
          <a:p>
            <a:r>
              <a:rPr lang="en-US" dirty="0"/>
              <a:t>Layered Content</a:t>
            </a:r>
          </a:p>
        </p:txBody>
      </p:sp>
      <p:sp>
        <p:nvSpPr>
          <p:cNvPr id="7" name="Text Placeholder 6">
            <a:extLst>
              <a:ext uri="{FF2B5EF4-FFF2-40B4-BE49-F238E27FC236}">
                <a16:creationId xmlns:a16="http://schemas.microsoft.com/office/drawing/2014/main" id="{0A2B1A16-1BF8-6BE0-A691-3399555991FB}"/>
              </a:ext>
            </a:extLst>
          </p:cNvPr>
          <p:cNvSpPr>
            <a:spLocks noGrp="1"/>
          </p:cNvSpPr>
          <p:nvPr>
            <p:ph type="body" idx="1"/>
          </p:nvPr>
        </p:nvSpPr>
        <p:spPr>
          <a:xfrm>
            <a:off x="457200" y="1184223"/>
            <a:ext cx="11277600" cy="5356371"/>
          </a:xfrm>
        </p:spPr>
        <p:txBody>
          <a:bodyPr>
            <a:normAutofit/>
          </a:bodyPr>
          <a:lstStyle/>
          <a:p>
            <a:pPr marL="50800" indent="0">
              <a:buNone/>
            </a:pPr>
            <a:r>
              <a:rPr lang="en-US" dirty="0"/>
              <a:t>1.4.13 Content on Hover or Focus (AA)</a:t>
            </a:r>
          </a:p>
          <a:p>
            <a:pPr lvl="1"/>
            <a:r>
              <a:rPr lang="en-US" dirty="0"/>
              <a:t>Where receiving and then removing pointer hover or keyboard focus triggers additional content to become visible and then hidden, the following are true:</a:t>
            </a:r>
          </a:p>
          <a:p>
            <a:pPr lvl="2"/>
            <a:r>
              <a:rPr lang="en-US" sz="2600" dirty="0"/>
              <a:t>Dismissible…</a:t>
            </a:r>
          </a:p>
          <a:p>
            <a:pPr lvl="2"/>
            <a:r>
              <a:rPr lang="en-US" sz="2600" dirty="0" err="1"/>
              <a:t>Hoverable</a:t>
            </a:r>
            <a:r>
              <a:rPr lang="en-US" sz="2600" dirty="0"/>
              <a:t>…</a:t>
            </a:r>
          </a:p>
          <a:p>
            <a:pPr lvl="2"/>
            <a:r>
              <a:rPr lang="en-US" sz="2600" dirty="0"/>
              <a:t>Persistent…</a:t>
            </a:r>
          </a:p>
          <a:p>
            <a:pPr marL="63500" indent="0">
              <a:spcBef>
                <a:spcPts val="1900"/>
              </a:spcBef>
              <a:buNone/>
            </a:pPr>
            <a:r>
              <a:rPr lang="en-US" dirty="0"/>
              <a:t>2.4.11 Focus Not Obscured (Minimum) (AA)</a:t>
            </a:r>
          </a:p>
          <a:p>
            <a:pPr marL="520700" indent="-457200"/>
            <a:r>
              <a:rPr lang="en-US" sz="2600" dirty="0"/>
              <a:t>When a user interface component receives keyboard focus, the component is not entirely hidden due to author-created content.</a:t>
            </a:r>
          </a:p>
        </p:txBody>
      </p:sp>
      <p:sp>
        <p:nvSpPr>
          <p:cNvPr id="5" name="Slide Number Placeholder 4">
            <a:extLst>
              <a:ext uri="{FF2B5EF4-FFF2-40B4-BE49-F238E27FC236}">
                <a16:creationId xmlns:a16="http://schemas.microsoft.com/office/drawing/2014/main" id="{0D0F5CEA-EAD7-5971-337B-979C2803888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Tree>
    <p:extLst>
      <p:ext uri="{BB962C8B-B14F-4D97-AF65-F5344CB8AC3E}">
        <p14:creationId xmlns:p14="http://schemas.microsoft.com/office/powerpoint/2010/main" val="2374367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656FDC3-AD30-CEBE-CE08-41B8299B96EB}"/>
              </a:ext>
            </a:extLst>
          </p:cNvPr>
          <p:cNvSpPr>
            <a:spLocks noGrp="1"/>
          </p:cNvSpPr>
          <p:nvPr>
            <p:ph type="title"/>
          </p:nvPr>
        </p:nvSpPr>
        <p:spPr/>
        <p:txBody>
          <a:bodyPr/>
          <a:lstStyle/>
          <a:p>
            <a:r>
              <a:rPr lang="en-US" dirty="0"/>
              <a:t>Session Objectives and Overview</a:t>
            </a:r>
          </a:p>
        </p:txBody>
      </p:sp>
      <p:sp>
        <p:nvSpPr>
          <p:cNvPr id="7" name="Text Placeholder 6">
            <a:extLst>
              <a:ext uri="{FF2B5EF4-FFF2-40B4-BE49-F238E27FC236}">
                <a16:creationId xmlns:a16="http://schemas.microsoft.com/office/drawing/2014/main" id="{7E6B82F0-5DDA-5B30-5F97-CB117D5A9F2B}"/>
              </a:ext>
            </a:extLst>
          </p:cNvPr>
          <p:cNvSpPr>
            <a:spLocks noGrp="1"/>
          </p:cNvSpPr>
          <p:nvPr>
            <p:ph type="body" idx="1"/>
          </p:nvPr>
        </p:nvSpPr>
        <p:spPr/>
        <p:txBody>
          <a:bodyPr/>
          <a:lstStyle/>
          <a:p>
            <a:r>
              <a:rPr lang="en-US" dirty="0"/>
              <a:t>Learning objectives:  </a:t>
            </a:r>
          </a:p>
          <a:p>
            <a:pPr lvl="1"/>
            <a:r>
              <a:rPr lang="en-US" dirty="0"/>
              <a:t>Better understand the new Success Criteria in WCAG 2.1 and 2.2</a:t>
            </a:r>
          </a:p>
          <a:p>
            <a:pPr lvl="1"/>
            <a:r>
              <a:rPr lang="en-US" dirty="0"/>
              <a:t>Better understand accessibility gaps in WCAG 2.0</a:t>
            </a:r>
          </a:p>
          <a:p>
            <a:pPr lvl="0">
              <a:spcBef>
                <a:spcPts val="2500"/>
              </a:spcBef>
            </a:pPr>
            <a:r>
              <a:rPr lang="en-US" dirty="0"/>
              <a:t>Outline</a:t>
            </a:r>
            <a:r>
              <a:rPr lang="en-US" baseline="0" dirty="0"/>
              <a:t> for today:</a:t>
            </a:r>
          </a:p>
          <a:p>
            <a:pPr lvl="1"/>
            <a:r>
              <a:rPr lang="en-US" dirty="0"/>
              <a:t>Background and context</a:t>
            </a:r>
          </a:p>
          <a:p>
            <a:pPr lvl="1"/>
            <a:r>
              <a:rPr lang="en-US" dirty="0"/>
              <a:t>Overview of new requirements</a:t>
            </a:r>
          </a:p>
          <a:p>
            <a:pPr lvl="2"/>
            <a:r>
              <a:rPr lang="en-US" dirty="0"/>
              <a:t>Who benefits</a:t>
            </a:r>
          </a:p>
          <a:p>
            <a:pPr lvl="2"/>
            <a:r>
              <a:rPr lang="en-US" dirty="0"/>
              <a:t>How to design, code to support, and test</a:t>
            </a:r>
          </a:p>
        </p:txBody>
      </p:sp>
      <p:sp>
        <p:nvSpPr>
          <p:cNvPr id="5" name="Slide Number Placeholder 4">
            <a:extLst>
              <a:ext uri="{FF2B5EF4-FFF2-40B4-BE49-F238E27FC236}">
                <a16:creationId xmlns:a16="http://schemas.microsoft.com/office/drawing/2014/main" id="{3388F0A9-F27E-25CD-403D-9077992A91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extLst>
      <p:ext uri="{BB962C8B-B14F-4D97-AF65-F5344CB8AC3E}">
        <p14:creationId xmlns:p14="http://schemas.microsoft.com/office/powerpoint/2010/main" val="42317344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E32BBA-8379-F9EA-B1A1-CFECF479D7B0}"/>
              </a:ext>
            </a:extLst>
          </p:cNvPr>
          <p:cNvSpPr>
            <a:spLocks noGrp="1"/>
          </p:cNvSpPr>
          <p:nvPr>
            <p:ph type="title"/>
          </p:nvPr>
        </p:nvSpPr>
        <p:spPr>
          <a:xfrm>
            <a:off x="771144" y="4857736"/>
            <a:ext cx="5324856" cy="1325563"/>
          </a:xfrm>
        </p:spPr>
        <p:txBody>
          <a:bodyPr/>
          <a:lstStyle/>
          <a:p>
            <a:pPr rtl="0" eaLnBrk="1" hangingPunct="1"/>
            <a:r>
              <a:rPr lang="en-US" sz="4400" b="1" i="0" dirty="0">
                <a:solidFill>
                  <a:srgbClr val="006197"/>
                </a:solidFill>
                <a:effectLst/>
                <a:latin typeface="Arial" panose="020B0604020202020204" pitchFamily="34" charset="0"/>
                <a:ea typeface="Arial" panose="020B0604020202020204" pitchFamily="34" charset="0"/>
                <a:cs typeface="Arial" panose="020B0604020202020204" pitchFamily="34" charset="0"/>
              </a:rPr>
              <a:t>AAA Criteria</a:t>
            </a:r>
            <a:endParaRPr lang="en-US" dirty="0">
              <a:effectLst/>
            </a:endParaRPr>
          </a:p>
        </p:txBody>
      </p:sp>
      <p:sp>
        <p:nvSpPr>
          <p:cNvPr id="5" name="Slide Number Placeholder 4">
            <a:extLst>
              <a:ext uri="{FF2B5EF4-FFF2-40B4-BE49-F238E27FC236}">
                <a16:creationId xmlns:a16="http://schemas.microsoft.com/office/drawing/2014/main" id="{75939634-972F-71B1-AC2E-0B1FEFFADC50}"/>
              </a:ext>
            </a:extLst>
          </p:cNvPr>
          <p:cNvSpPr>
            <a:spLocks noGrp="1"/>
          </p:cNvSpPr>
          <p:nvPr>
            <p:ph type="sldNum" idx="4294967295"/>
          </p:nvPr>
        </p:nvSpPr>
        <p:spPr>
          <a:xfrm>
            <a:off x="11923713" y="6492875"/>
            <a:ext cx="268287" cy="182563"/>
          </a:xfrm>
          <a:prstGeom prst="rect">
            <a:avLst/>
          </a:prstGeom>
        </p:spPr>
        <p:txBody>
          <a:bodyPr/>
          <a:lstStyle/>
          <a:p>
            <a:pPr marL="0" lvl="0" indent="0" algn="r" rtl="0">
              <a:spcBef>
                <a:spcPts val="0"/>
              </a:spcBef>
              <a:spcAft>
                <a:spcPts val="0"/>
              </a:spcAft>
              <a:buNone/>
            </a:pPr>
            <a:fld id="{00000000-1234-1234-1234-123412341234}" type="slidenum">
              <a:rPr lang="en-US" smtClean="0"/>
              <a:t>30</a:t>
            </a:fld>
            <a:endParaRPr lang="en-US"/>
          </a:p>
        </p:txBody>
      </p:sp>
    </p:spTree>
    <p:extLst>
      <p:ext uri="{BB962C8B-B14F-4D97-AF65-F5344CB8AC3E}">
        <p14:creationId xmlns:p14="http://schemas.microsoft.com/office/powerpoint/2010/main" val="24244637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C285FA-E60A-68EA-601E-84DAA38828FD}"/>
              </a:ext>
            </a:extLst>
          </p:cNvPr>
          <p:cNvSpPr>
            <a:spLocks noGrp="1"/>
          </p:cNvSpPr>
          <p:nvPr>
            <p:ph type="title"/>
          </p:nvPr>
        </p:nvSpPr>
        <p:spPr>
          <a:xfrm>
            <a:off x="457200" y="317405"/>
            <a:ext cx="10515600" cy="457200"/>
          </a:xfrm>
        </p:spPr>
        <p:txBody>
          <a:bodyPr/>
          <a:lstStyle/>
          <a:p>
            <a:r>
              <a:rPr lang="en-US" dirty="0"/>
              <a:t>You May Already be Meeting AAA Criteria!</a:t>
            </a:r>
          </a:p>
        </p:txBody>
      </p:sp>
      <p:sp>
        <p:nvSpPr>
          <p:cNvPr id="7" name="Text Placeholder 6">
            <a:extLst>
              <a:ext uri="{FF2B5EF4-FFF2-40B4-BE49-F238E27FC236}">
                <a16:creationId xmlns:a16="http://schemas.microsoft.com/office/drawing/2014/main" id="{52E76F0A-6EB3-2069-820C-5D7567031173}"/>
              </a:ext>
            </a:extLst>
          </p:cNvPr>
          <p:cNvSpPr>
            <a:spLocks noGrp="1"/>
          </p:cNvSpPr>
          <p:nvPr>
            <p:ph type="body" idx="1"/>
          </p:nvPr>
        </p:nvSpPr>
        <p:spPr>
          <a:xfrm>
            <a:off x="457200" y="1371600"/>
            <a:ext cx="11277600" cy="4937760"/>
          </a:xfrm>
        </p:spPr>
        <p:txBody>
          <a:bodyPr/>
          <a:lstStyle/>
          <a:p>
            <a:r>
              <a:rPr lang="en-US" dirty="0">
                <a:sym typeface="Arial"/>
              </a:rPr>
              <a:t>Several AAA success criteria are merely simplified versions of A/AA criteria</a:t>
            </a:r>
            <a:endParaRPr lang="en-US" dirty="0"/>
          </a:p>
          <a:p>
            <a:pPr lvl="1"/>
            <a:r>
              <a:rPr lang="en-US" dirty="0">
                <a:sym typeface="Arial"/>
              </a:rPr>
              <a:t>Some are the A/AA requirement without exceptions</a:t>
            </a:r>
            <a:endParaRPr lang="en-US" dirty="0"/>
          </a:p>
          <a:p>
            <a:pPr>
              <a:spcBef>
                <a:spcPts val="2500"/>
              </a:spcBef>
            </a:pPr>
            <a:r>
              <a:rPr lang="en-US" dirty="0">
                <a:sym typeface="Arial"/>
              </a:rPr>
              <a:t>Several AAA success criteria are easy!</a:t>
            </a:r>
            <a:endParaRPr lang="en-US" dirty="0"/>
          </a:p>
          <a:p>
            <a:pPr lvl="1"/>
            <a:r>
              <a:rPr lang="en-US" dirty="0">
                <a:sym typeface="Arial"/>
              </a:rPr>
              <a:t>Might be at AAA because they do not apply to some kinds of documents and content</a:t>
            </a:r>
            <a:endParaRPr lang="en-US" dirty="0"/>
          </a:p>
          <a:p>
            <a:pPr lvl="1"/>
            <a:r>
              <a:rPr lang="en-US" dirty="0">
                <a:sym typeface="Arial"/>
              </a:rPr>
              <a:t>Some AAA criteria may be features you routinely provide</a:t>
            </a:r>
            <a:endParaRPr lang="en-US" dirty="0"/>
          </a:p>
        </p:txBody>
      </p:sp>
      <p:sp>
        <p:nvSpPr>
          <p:cNvPr id="5" name="Slide Number Placeholder 4">
            <a:extLst>
              <a:ext uri="{FF2B5EF4-FFF2-40B4-BE49-F238E27FC236}">
                <a16:creationId xmlns:a16="http://schemas.microsoft.com/office/drawing/2014/main" id="{A981C8F6-957F-08AB-512D-A6BD6EA198C6}"/>
              </a:ext>
            </a:extLst>
          </p:cNvPr>
          <p:cNvSpPr>
            <a:spLocks noGrp="1"/>
          </p:cNvSpPr>
          <p:nvPr>
            <p:ph type="sldNum" idx="12"/>
          </p:nvPr>
        </p:nvSpPr>
        <p:spPr>
          <a:xfrm>
            <a:off x="11465983" y="6492240"/>
            <a:ext cx="268817" cy="182880"/>
          </a:xfrm>
        </p:spPr>
        <p:txBody>
          <a:bodyPr/>
          <a:lstStyle/>
          <a:p>
            <a:pPr lvl="0"/>
            <a:fld id="{00000000-1234-1234-1234-123412341234}" type="slidenum">
              <a:rPr lang="en-US" smtClean="0"/>
              <a:pPr lvl="0"/>
              <a:t>31</a:t>
            </a:fld>
            <a:endParaRPr lang="en-US"/>
          </a:p>
        </p:txBody>
      </p:sp>
    </p:spTree>
    <p:extLst>
      <p:ext uri="{BB962C8B-B14F-4D97-AF65-F5344CB8AC3E}">
        <p14:creationId xmlns:p14="http://schemas.microsoft.com/office/powerpoint/2010/main" val="18054906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7D71AB-9714-4391-5CA3-954A419CDEBA}"/>
              </a:ext>
            </a:extLst>
          </p:cNvPr>
          <p:cNvSpPr>
            <a:spLocks noGrp="1"/>
          </p:cNvSpPr>
          <p:nvPr>
            <p:ph type="title"/>
          </p:nvPr>
        </p:nvSpPr>
        <p:spPr>
          <a:xfrm>
            <a:off x="457200" y="317405"/>
            <a:ext cx="10515600" cy="461645"/>
          </a:xfrm>
        </p:spPr>
        <p:txBody>
          <a:bodyPr/>
          <a:lstStyle/>
          <a:p>
            <a:r>
              <a:rPr lang="en-US" dirty="0"/>
              <a:t>Some Level AAA are Simpler Versions of A/AA</a:t>
            </a:r>
          </a:p>
        </p:txBody>
      </p:sp>
      <p:sp>
        <p:nvSpPr>
          <p:cNvPr id="7" name="Text Placeholder 6">
            <a:extLst>
              <a:ext uri="{FF2B5EF4-FFF2-40B4-BE49-F238E27FC236}">
                <a16:creationId xmlns:a16="http://schemas.microsoft.com/office/drawing/2014/main" id="{13EB990B-39DD-AE38-016C-25DCA9E27B59}"/>
              </a:ext>
            </a:extLst>
          </p:cNvPr>
          <p:cNvSpPr>
            <a:spLocks noGrp="1"/>
          </p:cNvSpPr>
          <p:nvPr>
            <p:ph type="body" idx="1"/>
          </p:nvPr>
        </p:nvSpPr>
        <p:spPr>
          <a:xfrm>
            <a:off x="457200" y="1273126"/>
            <a:ext cx="5486400" cy="762000"/>
          </a:xfrm>
        </p:spPr>
        <p:txBody>
          <a:bodyPr>
            <a:normAutofit/>
          </a:bodyPr>
          <a:lstStyle/>
          <a:p>
            <a:r>
              <a:rPr lang="en-US" dirty="0"/>
              <a:t>2.3.2 Three Flashes</a:t>
            </a:r>
          </a:p>
        </p:txBody>
      </p:sp>
      <p:sp>
        <p:nvSpPr>
          <p:cNvPr id="2" name="Text Placeholder 1">
            <a:extLst>
              <a:ext uri="{FF2B5EF4-FFF2-40B4-BE49-F238E27FC236}">
                <a16:creationId xmlns:a16="http://schemas.microsoft.com/office/drawing/2014/main" id="{A3FF01E4-C3D2-D5F7-340C-980237C0BB0C}"/>
              </a:ext>
            </a:extLst>
          </p:cNvPr>
          <p:cNvSpPr>
            <a:spLocks noGrp="1"/>
          </p:cNvSpPr>
          <p:nvPr>
            <p:ph type="body" idx="2"/>
          </p:nvPr>
        </p:nvSpPr>
        <p:spPr>
          <a:xfrm>
            <a:off x="457200" y="2286000"/>
            <a:ext cx="5486400" cy="4023360"/>
          </a:xfrm>
        </p:spPr>
        <p:txBody>
          <a:bodyPr/>
          <a:lstStyle/>
          <a:p>
            <a:r>
              <a:rPr lang="en-US" dirty="0"/>
              <a:t>Web pages do not contain anything that flashes more than three times in any one second period.  (AAA)</a:t>
            </a:r>
          </a:p>
        </p:txBody>
      </p:sp>
      <p:sp>
        <p:nvSpPr>
          <p:cNvPr id="3" name="Text Placeholder 2">
            <a:extLst>
              <a:ext uri="{FF2B5EF4-FFF2-40B4-BE49-F238E27FC236}">
                <a16:creationId xmlns:a16="http://schemas.microsoft.com/office/drawing/2014/main" id="{2E022C5D-BB1E-B2B0-1652-9BC1DAFF8593}"/>
              </a:ext>
            </a:extLst>
          </p:cNvPr>
          <p:cNvSpPr>
            <a:spLocks noGrp="1"/>
          </p:cNvSpPr>
          <p:nvPr>
            <p:ph type="body" idx="3"/>
          </p:nvPr>
        </p:nvSpPr>
        <p:spPr>
          <a:xfrm>
            <a:off x="6250806" y="1371600"/>
            <a:ext cx="5486400" cy="762000"/>
          </a:xfrm>
        </p:spPr>
        <p:txBody>
          <a:bodyPr/>
          <a:lstStyle/>
          <a:p>
            <a:r>
              <a:rPr lang="en-US" dirty="0"/>
              <a:t>2.3.1 Three Flashes or Below Threshold</a:t>
            </a:r>
          </a:p>
        </p:txBody>
      </p:sp>
      <p:sp>
        <p:nvSpPr>
          <p:cNvPr id="4" name="Text Placeholder 3">
            <a:extLst>
              <a:ext uri="{FF2B5EF4-FFF2-40B4-BE49-F238E27FC236}">
                <a16:creationId xmlns:a16="http://schemas.microsoft.com/office/drawing/2014/main" id="{66E4FAAD-D3AF-D5BB-10B8-019EF234F327}"/>
              </a:ext>
            </a:extLst>
          </p:cNvPr>
          <p:cNvSpPr>
            <a:spLocks noGrp="1"/>
          </p:cNvSpPr>
          <p:nvPr>
            <p:ph type="body" idx="4"/>
          </p:nvPr>
        </p:nvSpPr>
        <p:spPr>
          <a:xfrm>
            <a:off x="6248400" y="2286000"/>
            <a:ext cx="5486400" cy="4038600"/>
          </a:xfrm>
        </p:spPr>
        <p:txBody>
          <a:bodyPr/>
          <a:lstStyle/>
          <a:p>
            <a:r>
              <a:rPr lang="en-US" dirty="0"/>
              <a:t>Web pages do not contain anything that flashes more than three times in any one second period, </a:t>
            </a:r>
            <a:r>
              <a:rPr lang="en-US" b="1" i="1" dirty="0"/>
              <a:t>or the flash is below the general flash and red flash thresholds</a:t>
            </a:r>
            <a:r>
              <a:rPr lang="en-US" dirty="0"/>
              <a:t>.  (A)</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a:xfrm>
            <a:off x="11465983" y="6492240"/>
            <a:ext cx="268817" cy="182880"/>
          </a:xfrm>
        </p:spPr>
        <p:txBody>
          <a:bodyPr/>
          <a:lstStyle/>
          <a:p>
            <a:pPr lvl="0"/>
            <a:fld id="{00000000-1234-1234-1234-123412341234}" type="slidenum">
              <a:rPr lang="en-US" smtClean="0"/>
              <a:pPr lvl="0"/>
              <a:t>32</a:t>
            </a:fld>
            <a:endParaRPr lang="en-US"/>
          </a:p>
        </p:txBody>
      </p:sp>
    </p:spTree>
    <p:extLst>
      <p:ext uri="{BB962C8B-B14F-4D97-AF65-F5344CB8AC3E}">
        <p14:creationId xmlns:p14="http://schemas.microsoft.com/office/powerpoint/2010/main" val="2824085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7D71AB-9714-4391-5CA3-954A419CDEBA}"/>
              </a:ext>
            </a:extLst>
          </p:cNvPr>
          <p:cNvSpPr>
            <a:spLocks noGrp="1"/>
          </p:cNvSpPr>
          <p:nvPr>
            <p:ph type="title"/>
          </p:nvPr>
        </p:nvSpPr>
        <p:spPr>
          <a:xfrm>
            <a:off x="457200" y="317405"/>
            <a:ext cx="10515600" cy="461645"/>
          </a:xfrm>
        </p:spPr>
        <p:txBody>
          <a:bodyPr/>
          <a:lstStyle/>
          <a:p>
            <a:r>
              <a:rPr lang="en-US" dirty="0"/>
              <a:t>More Examples of Level AAA as</a:t>
            </a:r>
            <a:r>
              <a:rPr lang="en-US" baseline="0" dirty="0"/>
              <a:t> Simpler </a:t>
            </a:r>
            <a:r>
              <a:rPr lang="en-US" dirty="0"/>
              <a:t>V</a:t>
            </a:r>
            <a:r>
              <a:rPr lang="en-US" baseline="0" dirty="0"/>
              <a:t>ersions</a:t>
            </a:r>
            <a:endParaRPr lang="en-US" dirty="0"/>
          </a:p>
        </p:txBody>
      </p:sp>
      <p:sp>
        <p:nvSpPr>
          <p:cNvPr id="7" name="Text Placeholder 6">
            <a:extLst>
              <a:ext uri="{FF2B5EF4-FFF2-40B4-BE49-F238E27FC236}">
                <a16:creationId xmlns:a16="http://schemas.microsoft.com/office/drawing/2014/main" id="{13EB990B-39DD-AE38-016C-25DCA9E27B59}"/>
              </a:ext>
            </a:extLst>
          </p:cNvPr>
          <p:cNvSpPr>
            <a:spLocks noGrp="1"/>
          </p:cNvSpPr>
          <p:nvPr>
            <p:ph type="body" idx="1"/>
          </p:nvPr>
        </p:nvSpPr>
        <p:spPr/>
        <p:txBody>
          <a:bodyPr>
            <a:normAutofit/>
          </a:bodyPr>
          <a:lstStyle/>
          <a:p>
            <a:pPr marL="50800" indent="0">
              <a:spcBef>
                <a:spcPts val="1900"/>
              </a:spcBef>
              <a:buNone/>
            </a:pPr>
            <a:r>
              <a:rPr lang="en-US" b="1" dirty="0"/>
              <a:t>1.4.9 Images of Text (No Exception):</a:t>
            </a:r>
            <a:r>
              <a:rPr lang="en-US" dirty="0"/>
              <a:t>  Images of text are only used for pure decoration or where a particular presentation of text is essential to the information being conveyed.  (AAA)</a:t>
            </a:r>
          </a:p>
          <a:p>
            <a:pPr marL="50800" indent="0">
              <a:spcBef>
                <a:spcPts val="1900"/>
              </a:spcBef>
              <a:buNone/>
            </a:pPr>
            <a:r>
              <a:rPr lang="en-US" b="1" dirty="0"/>
              <a:t>2.1.3 Keyboard (No Exception):</a:t>
            </a:r>
            <a:r>
              <a:rPr lang="en-US" dirty="0"/>
              <a:t>  All functionality of the content is operable through a keyboard interface without requiring specific timings for individual keystrokes.  (AAA)</a:t>
            </a:r>
          </a:p>
          <a:p>
            <a:pPr marL="50800" indent="0">
              <a:spcBef>
                <a:spcPts val="1900"/>
              </a:spcBef>
              <a:buNone/>
            </a:pPr>
            <a:r>
              <a:rPr lang="en-US" b="1" dirty="0"/>
              <a:t>2.2.3 No Timing:</a:t>
            </a:r>
            <a:r>
              <a:rPr lang="en-US" dirty="0"/>
              <a:t>  Timing is not an essential part of the event or activity presented by the content, except for non-interactive synchronized media and real-time events.  (AAA)</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33</a:t>
            </a:fld>
            <a:endParaRPr lang="en-US"/>
          </a:p>
        </p:txBody>
      </p:sp>
    </p:spTree>
    <p:extLst>
      <p:ext uri="{BB962C8B-B14F-4D97-AF65-F5344CB8AC3E}">
        <p14:creationId xmlns:p14="http://schemas.microsoft.com/office/powerpoint/2010/main" val="3366934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7D71AB-9714-4391-5CA3-954A419CDEBA}"/>
              </a:ext>
            </a:extLst>
          </p:cNvPr>
          <p:cNvSpPr>
            <a:spLocks noGrp="1"/>
          </p:cNvSpPr>
          <p:nvPr>
            <p:ph type="title"/>
          </p:nvPr>
        </p:nvSpPr>
        <p:spPr/>
        <p:txBody>
          <a:bodyPr/>
          <a:lstStyle/>
          <a:p>
            <a:r>
              <a:rPr lang="en-US" dirty="0"/>
              <a:t>Some Level AAA are Common Best Practices (Under 508)</a:t>
            </a:r>
          </a:p>
        </p:txBody>
      </p:sp>
      <p:sp>
        <p:nvSpPr>
          <p:cNvPr id="7" name="Text Placeholder 6">
            <a:extLst>
              <a:ext uri="{FF2B5EF4-FFF2-40B4-BE49-F238E27FC236}">
                <a16:creationId xmlns:a16="http://schemas.microsoft.com/office/drawing/2014/main" id="{13EB990B-39DD-AE38-016C-25DCA9E27B59}"/>
              </a:ext>
            </a:extLst>
          </p:cNvPr>
          <p:cNvSpPr>
            <a:spLocks noGrp="1"/>
          </p:cNvSpPr>
          <p:nvPr>
            <p:ph type="body" idx="1"/>
          </p:nvPr>
        </p:nvSpPr>
        <p:spPr/>
        <p:txBody>
          <a:bodyPr>
            <a:normAutofit/>
          </a:bodyPr>
          <a:lstStyle/>
          <a:p>
            <a:r>
              <a:rPr lang="en-US" dirty="0"/>
              <a:t>2.4.9 Link Purpose (Link Only)</a:t>
            </a:r>
          </a:p>
        </p:txBody>
      </p:sp>
      <p:sp>
        <p:nvSpPr>
          <p:cNvPr id="2" name="Text Placeholder 1">
            <a:extLst>
              <a:ext uri="{FF2B5EF4-FFF2-40B4-BE49-F238E27FC236}">
                <a16:creationId xmlns:a16="http://schemas.microsoft.com/office/drawing/2014/main" id="{5206AA16-7841-26B4-EE04-366E81F3D8C0}"/>
              </a:ext>
            </a:extLst>
          </p:cNvPr>
          <p:cNvSpPr>
            <a:spLocks noGrp="1"/>
          </p:cNvSpPr>
          <p:nvPr>
            <p:ph type="body" idx="2"/>
          </p:nvPr>
        </p:nvSpPr>
        <p:spPr/>
        <p:txBody>
          <a:bodyPr/>
          <a:lstStyle/>
          <a:p>
            <a:r>
              <a:rPr lang="en-US" dirty="0">
                <a:sym typeface="Arial"/>
              </a:rPr>
              <a:t>A mechanism is available to allow the purpose of each link to be identified </a:t>
            </a:r>
            <a:r>
              <a:rPr lang="en-US" b="1" i="1" dirty="0">
                <a:sym typeface="Arial"/>
              </a:rPr>
              <a:t>from link text alone</a:t>
            </a:r>
            <a:r>
              <a:rPr lang="en-US" dirty="0">
                <a:sym typeface="Arial"/>
              </a:rPr>
              <a:t>… (AAA)</a:t>
            </a:r>
            <a:endParaRPr lang="en-US" dirty="0"/>
          </a:p>
        </p:txBody>
      </p:sp>
      <p:sp>
        <p:nvSpPr>
          <p:cNvPr id="3" name="Text Placeholder 2">
            <a:extLst>
              <a:ext uri="{FF2B5EF4-FFF2-40B4-BE49-F238E27FC236}">
                <a16:creationId xmlns:a16="http://schemas.microsoft.com/office/drawing/2014/main" id="{45BB31E3-DE43-175C-3868-9BE31383912B}"/>
              </a:ext>
            </a:extLst>
          </p:cNvPr>
          <p:cNvSpPr>
            <a:spLocks noGrp="1"/>
          </p:cNvSpPr>
          <p:nvPr>
            <p:ph type="body" idx="3"/>
          </p:nvPr>
        </p:nvSpPr>
        <p:spPr>
          <a:xfrm>
            <a:off x="6250806" y="1371600"/>
            <a:ext cx="5720800" cy="762000"/>
          </a:xfrm>
        </p:spPr>
        <p:txBody>
          <a:bodyPr/>
          <a:lstStyle/>
          <a:p>
            <a:r>
              <a:rPr lang="en-US" dirty="0"/>
              <a:t>2.4.4 Link Purpose (In Context)</a:t>
            </a:r>
          </a:p>
        </p:txBody>
      </p:sp>
      <p:sp>
        <p:nvSpPr>
          <p:cNvPr id="4" name="Text Placeholder 3">
            <a:extLst>
              <a:ext uri="{FF2B5EF4-FFF2-40B4-BE49-F238E27FC236}">
                <a16:creationId xmlns:a16="http://schemas.microsoft.com/office/drawing/2014/main" id="{4A16684D-51F0-35BE-E6FF-041E4DD24AA2}"/>
              </a:ext>
            </a:extLst>
          </p:cNvPr>
          <p:cNvSpPr>
            <a:spLocks noGrp="1"/>
          </p:cNvSpPr>
          <p:nvPr>
            <p:ph type="body" idx="4"/>
          </p:nvPr>
        </p:nvSpPr>
        <p:spPr/>
        <p:txBody>
          <a:bodyPr/>
          <a:lstStyle/>
          <a:p>
            <a:pPr lvl="0"/>
            <a:r>
              <a:rPr lang="en-US" dirty="0">
                <a:sym typeface="Arial"/>
              </a:rPr>
              <a:t>The purpose of each link can be determined from the link text alone or from the </a:t>
            </a:r>
            <a:r>
              <a:rPr lang="en-US" b="1" i="1" dirty="0">
                <a:sym typeface="Arial"/>
              </a:rPr>
              <a:t>link text together with its programmatically determined link context</a:t>
            </a:r>
            <a:r>
              <a:rPr lang="en-US" dirty="0">
                <a:sym typeface="Arial"/>
              </a:rPr>
              <a:t>… (A)</a:t>
            </a:r>
            <a:endParaRPr lang="en-US" dirty="0"/>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lvl="0"/>
            <a:fld id="{00000000-1234-1234-1234-123412341234}" type="slidenum">
              <a:rPr lang="en-US" smtClean="0"/>
              <a:pPr lvl="0"/>
              <a:t>34</a:t>
            </a:fld>
            <a:endParaRPr lang="en-US"/>
          </a:p>
        </p:txBody>
      </p:sp>
    </p:spTree>
    <p:extLst>
      <p:ext uri="{BB962C8B-B14F-4D97-AF65-F5344CB8AC3E}">
        <p14:creationId xmlns:p14="http://schemas.microsoft.com/office/powerpoint/2010/main" val="9303843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7D71AB-9714-4391-5CA3-954A419CDEBA}"/>
              </a:ext>
            </a:extLst>
          </p:cNvPr>
          <p:cNvSpPr>
            <a:spLocks noGrp="1"/>
          </p:cNvSpPr>
          <p:nvPr>
            <p:ph type="title"/>
          </p:nvPr>
        </p:nvSpPr>
        <p:spPr>
          <a:xfrm>
            <a:off x="457200" y="317405"/>
            <a:ext cx="10515600" cy="461645"/>
          </a:xfrm>
        </p:spPr>
        <p:txBody>
          <a:bodyPr/>
          <a:lstStyle/>
          <a:p>
            <a:r>
              <a:rPr lang="en-US" dirty="0"/>
              <a:t>More Examples of Level AAA as Best Practices</a:t>
            </a:r>
          </a:p>
        </p:txBody>
      </p:sp>
      <p:sp>
        <p:nvSpPr>
          <p:cNvPr id="7" name="Text Placeholder 6">
            <a:extLst>
              <a:ext uri="{FF2B5EF4-FFF2-40B4-BE49-F238E27FC236}">
                <a16:creationId xmlns:a16="http://schemas.microsoft.com/office/drawing/2014/main" id="{13EB990B-39DD-AE38-016C-25DCA9E27B59}"/>
              </a:ext>
            </a:extLst>
          </p:cNvPr>
          <p:cNvSpPr>
            <a:spLocks noGrp="1"/>
          </p:cNvSpPr>
          <p:nvPr>
            <p:ph type="body" idx="1"/>
          </p:nvPr>
        </p:nvSpPr>
        <p:spPr>
          <a:xfrm>
            <a:off x="457200" y="1174653"/>
            <a:ext cx="11277600" cy="4937760"/>
          </a:xfrm>
        </p:spPr>
        <p:txBody>
          <a:bodyPr>
            <a:normAutofit/>
          </a:bodyPr>
          <a:lstStyle/>
          <a:p>
            <a:pPr marL="50800" indent="0">
              <a:spcBef>
                <a:spcPts val="1900"/>
              </a:spcBef>
              <a:buNone/>
            </a:pPr>
            <a:r>
              <a:rPr lang="en-US" b="1" dirty="0"/>
              <a:t>1.4.6 Contrast (Enhanced): </a:t>
            </a:r>
            <a:r>
              <a:rPr lang="en-US" dirty="0"/>
              <a:t>Text and images of text have a contrast ratio of at least 7:1, 4.5:1 for large text</a:t>
            </a:r>
          </a:p>
          <a:p>
            <a:pPr marL="50800" indent="0">
              <a:spcBef>
                <a:spcPts val="1900"/>
              </a:spcBef>
              <a:buNone/>
            </a:pPr>
            <a:r>
              <a:rPr lang="en-US" b="1" dirty="0"/>
              <a:t>2.4.8 Location:</a:t>
            </a:r>
            <a:r>
              <a:rPr lang="en-US" dirty="0"/>
              <a:t>  Information about the user's location within a set of Web pages is available</a:t>
            </a:r>
          </a:p>
          <a:p>
            <a:pPr marL="50800" indent="0">
              <a:spcBef>
                <a:spcPts val="1900"/>
              </a:spcBef>
              <a:buNone/>
            </a:pPr>
            <a:r>
              <a:rPr lang="en-US" b="1" dirty="0"/>
              <a:t>2.4.10 Section Headings:</a:t>
            </a:r>
            <a:r>
              <a:rPr lang="en-US" dirty="0"/>
              <a:t>  Section headings are used to organize the content. </a:t>
            </a:r>
          </a:p>
          <a:p>
            <a:pPr marL="50800" indent="0">
              <a:spcBef>
                <a:spcPts val="1900"/>
              </a:spcBef>
              <a:buNone/>
            </a:pPr>
            <a:r>
              <a:rPr lang="en-US" b="1" dirty="0"/>
              <a:t>3.3.5 Help:</a:t>
            </a:r>
            <a:r>
              <a:rPr lang="en-US" dirty="0"/>
              <a:t>  Context-sensitive help is available</a:t>
            </a:r>
          </a:p>
        </p:txBody>
      </p:sp>
      <p:sp>
        <p:nvSpPr>
          <p:cNvPr id="5" name="Slide Number Placeholder 4">
            <a:extLst>
              <a:ext uri="{FF2B5EF4-FFF2-40B4-BE49-F238E27FC236}">
                <a16:creationId xmlns:a16="http://schemas.microsoft.com/office/drawing/2014/main" id="{78E0A780-A8FB-7A00-229D-00B75F7DDC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35</a:t>
            </a:fld>
            <a:endParaRPr lang="en-US"/>
          </a:p>
        </p:txBody>
      </p:sp>
    </p:spTree>
    <p:extLst>
      <p:ext uri="{BB962C8B-B14F-4D97-AF65-F5344CB8AC3E}">
        <p14:creationId xmlns:p14="http://schemas.microsoft.com/office/powerpoint/2010/main" val="9340340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7E96E-0492-56FC-8D67-66073D17834B}"/>
              </a:ext>
            </a:extLst>
          </p:cNvPr>
          <p:cNvSpPr>
            <a:spLocks noGrp="1"/>
          </p:cNvSpPr>
          <p:nvPr>
            <p:ph type="title"/>
          </p:nvPr>
        </p:nvSpPr>
        <p:spPr/>
        <p:txBody>
          <a:bodyPr/>
          <a:lstStyle/>
          <a:p>
            <a:r>
              <a:rPr lang="en-US" dirty="0"/>
              <a:t>Multimedia AAA Best Practices</a:t>
            </a:r>
          </a:p>
        </p:txBody>
      </p:sp>
      <p:sp>
        <p:nvSpPr>
          <p:cNvPr id="6" name="Text Placeholder 5">
            <a:extLst>
              <a:ext uri="{FF2B5EF4-FFF2-40B4-BE49-F238E27FC236}">
                <a16:creationId xmlns:a16="http://schemas.microsoft.com/office/drawing/2014/main" id="{528F734A-2D94-1223-C1C3-5B28C8E0E7CB}"/>
              </a:ext>
            </a:extLst>
          </p:cNvPr>
          <p:cNvSpPr>
            <a:spLocks noGrp="1"/>
          </p:cNvSpPr>
          <p:nvPr>
            <p:ph type="body" idx="1"/>
          </p:nvPr>
        </p:nvSpPr>
        <p:spPr>
          <a:xfrm>
            <a:off x="322791" y="960120"/>
            <a:ext cx="11277600" cy="4937760"/>
          </a:xfrm>
        </p:spPr>
        <p:txBody>
          <a:bodyPr/>
          <a:lstStyle/>
          <a:p>
            <a:pPr>
              <a:spcBef>
                <a:spcPts val="1900"/>
              </a:spcBef>
            </a:pPr>
            <a:r>
              <a:rPr lang="en-US" b="1" dirty="0"/>
              <a:t>1.2.6 Sign Language (Prerecorded): </a:t>
            </a:r>
            <a:r>
              <a:rPr lang="en-US" dirty="0"/>
              <a:t>Sign language interpretation is provided.</a:t>
            </a:r>
          </a:p>
          <a:p>
            <a:pPr>
              <a:spcBef>
                <a:spcPts val="1900"/>
              </a:spcBef>
            </a:pPr>
            <a:r>
              <a:rPr lang="en-US" b="1" dirty="0"/>
              <a:t>1.2.8 Media Alternative (Prerecorded): </a:t>
            </a:r>
            <a:r>
              <a:rPr lang="en-US" dirty="0"/>
              <a:t>An alternative for time-based media is provided </a:t>
            </a:r>
          </a:p>
          <a:p>
            <a:pPr>
              <a:spcBef>
                <a:spcPts val="1900"/>
              </a:spcBef>
            </a:pPr>
            <a:r>
              <a:rPr lang="en-US" b="1" dirty="0"/>
              <a:t>1.2.9 Audio-only (Live): </a:t>
            </a:r>
            <a:r>
              <a:rPr lang="en-US" dirty="0"/>
              <a:t>An alternative for time-based media that presents equivalent information for live audio-only content is provided.</a:t>
            </a:r>
          </a:p>
          <a:p>
            <a:pPr>
              <a:spcBef>
                <a:spcPts val="1900"/>
              </a:spcBef>
            </a:pPr>
            <a:r>
              <a:rPr lang="en-US" b="1" dirty="0"/>
              <a:t>1.4.7 Low or No Background Audio: </a:t>
            </a:r>
            <a:r>
              <a:rPr lang="en-US" dirty="0"/>
              <a:t>For prerecorded audio-only content that contains primarily speech in the foreground…has low or no background noise.</a:t>
            </a:r>
          </a:p>
        </p:txBody>
      </p:sp>
      <p:sp>
        <p:nvSpPr>
          <p:cNvPr id="5" name="Slide Number Placeholder 4">
            <a:extLst>
              <a:ext uri="{FF2B5EF4-FFF2-40B4-BE49-F238E27FC236}">
                <a16:creationId xmlns:a16="http://schemas.microsoft.com/office/drawing/2014/main" id="{A0B9DCD5-4C6B-5C6B-8D59-AE6522066C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36</a:t>
            </a:fld>
            <a:endParaRPr lang="en-US"/>
          </a:p>
        </p:txBody>
      </p:sp>
    </p:spTree>
    <p:extLst>
      <p:ext uri="{BB962C8B-B14F-4D97-AF65-F5344CB8AC3E}">
        <p14:creationId xmlns:p14="http://schemas.microsoft.com/office/powerpoint/2010/main" val="14922096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B64B3-781E-790D-2DE9-DC331E5E4153}"/>
              </a:ext>
            </a:extLst>
          </p:cNvPr>
          <p:cNvSpPr>
            <a:spLocks noGrp="1"/>
          </p:cNvSpPr>
          <p:nvPr>
            <p:ph type="title"/>
          </p:nvPr>
        </p:nvSpPr>
        <p:spPr/>
        <p:txBody>
          <a:bodyPr/>
          <a:lstStyle/>
          <a:p>
            <a:r>
              <a:rPr lang="en-US" dirty="0"/>
              <a:t>Take Aways</a:t>
            </a:r>
          </a:p>
        </p:txBody>
      </p:sp>
      <p:sp>
        <p:nvSpPr>
          <p:cNvPr id="3" name="Text Placeholder 2">
            <a:extLst>
              <a:ext uri="{FF2B5EF4-FFF2-40B4-BE49-F238E27FC236}">
                <a16:creationId xmlns:a16="http://schemas.microsoft.com/office/drawing/2014/main" id="{6B69B620-59ED-6642-A106-20367F3DFC9F}"/>
              </a:ext>
            </a:extLst>
          </p:cNvPr>
          <p:cNvSpPr>
            <a:spLocks noGrp="1"/>
          </p:cNvSpPr>
          <p:nvPr>
            <p:ph type="body" idx="1"/>
          </p:nvPr>
        </p:nvSpPr>
        <p:spPr>
          <a:xfrm>
            <a:off x="457200" y="1144175"/>
            <a:ext cx="11277600" cy="4937760"/>
          </a:xfrm>
        </p:spPr>
        <p:txBody>
          <a:bodyPr/>
          <a:lstStyle/>
          <a:p>
            <a:r>
              <a:rPr lang="en-US" dirty="0"/>
              <a:t>Section 508 references WCAG 2.0 AA</a:t>
            </a:r>
          </a:p>
          <a:p>
            <a:pPr lvl="1"/>
            <a:r>
              <a:rPr lang="en-US" dirty="0"/>
              <a:t>WCAG 2.1 and WCAG 2.2 is now published</a:t>
            </a:r>
          </a:p>
          <a:p>
            <a:r>
              <a:rPr lang="en-US" dirty="0"/>
              <a:t>WCAG 2.1, WCAG 2.2 and all AAA address known gaps</a:t>
            </a:r>
          </a:p>
          <a:p>
            <a:pPr lvl="1"/>
            <a:r>
              <a:rPr lang="en-US" dirty="0"/>
              <a:t>Mobile</a:t>
            </a:r>
          </a:p>
          <a:p>
            <a:pPr lvl="1"/>
            <a:r>
              <a:rPr lang="en-US" dirty="0"/>
              <a:t>Assistive technology compatibility</a:t>
            </a:r>
          </a:p>
          <a:p>
            <a:pPr lvl="1"/>
            <a:r>
              <a:rPr lang="en-US" dirty="0"/>
              <a:t>Cognitive support</a:t>
            </a:r>
          </a:p>
          <a:p>
            <a:pPr lvl="1"/>
            <a:r>
              <a:rPr lang="en-US" dirty="0"/>
              <a:t>Low vision support</a:t>
            </a:r>
          </a:p>
          <a:p>
            <a:pPr lvl="1"/>
            <a:r>
              <a:rPr lang="en-US" dirty="0"/>
              <a:t>Non-keyboard input</a:t>
            </a:r>
          </a:p>
          <a:p>
            <a:pPr lvl="1"/>
            <a:r>
              <a:rPr lang="en-US" dirty="0"/>
              <a:t>Layered content</a:t>
            </a:r>
          </a:p>
          <a:p>
            <a:r>
              <a:rPr lang="en-US" dirty="0"/>
              <a:t>Use these SC as aids to creating more accessible content</a:t>
            </a:r>
          </a:p>
        </p:txBody>
      </p:sp>
      <p:sp>
        <p:nvSpPr>
          <p:cNvPr id="4" name="Slide Number Placeholder 3">
            <a:extLst>
              <a:ext uri="{FF2B5EF4-FFF2-40B4-BE49-F238E27FC236}">
                <a16:creationId xmlns:a16="http://schemas.microsoft.com/office/drawing/2014/main" id="{A9643345-19AE-376F-4FCC-7E18CD7BD3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37</a:t>
            </a:fld>
            <a:endParaRPr lang="en-US"/>
          </a:p>
        </p:txBody>
      </p:sp>
    </p:spTree>
    <p:extLst>
      <p:ext uri="{BB962C8B-B14F-4D97-AF65-F5344CB8AC3E}">
        <p14:creationId xmlns:p14="http://schemas.microsoft.com/office/powerpoint/2010/main" val="2281393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40B559-A68B-55CC-F604-B318B9AF5B92}"/>
              </a:ext>
            </a:extLst>
          </p:cNvPr>
          <p:cNvSpPr>
            <a:spLocks noGrp="1"/>
          </p:cNvSpPr>
          <p:nvPr>
            <p:ph type="title"/>
          </p:nvPr>
        </p:nvSpPr>
        <p:spPr>
          <a:xfrm>
            <a:off x="445718" y="569840"/>
            <a:ext cx="10058400" cy="3354005"/>
          </a:xfrm>
        </p:spPr>
        <p:txBody>
          <a:bodyPr/>
          <a:lstStyle/>
          <a:p>
            <a:pPr rtl="0"/>
            <a:r>
              <a:rPr lang="en-US" sz="3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You are already doing more than you think!</a:t>
            </a:r>
            <a:endParaRPr lang="en-US" sz="4800" dirty="0">
              <a:effectLst/>
            </a:endParaRPr>
          </a:p>
          <a:p>
            <a:pPr rtl="0">
              <a:spcBef>
                <a:spcPts val="4800"/>
              </a:spcBef>
            </a:pPr>
            <a:r>
              <a:rPr lang="en-US" sz="3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Consider what else you can easily do that can improve the user experience for people with disabilities.</a:t>
            </a:r>
            <a:endParaRPr lang="en-US" sz="4800" dirty="0">
              <a:effectLst/>
            </a:endParaRPr>
          </a:p>
        </p:txBody>
      </p:sp>
      <p:sp>
        <p:nvSpPr>
          <p:cNvPr id="6" name="Text Placeholder 5">
            <a:extLst>
              <a:ext uri="{FF2B5EF4-FFF2-40B4-BE49-F238E27FC236}">
                <a16:creationId xmlns:a16="http://schemas.microsoft.com/office/drawing/2014/main" id="{26B1196D-04A7-46E8-3366-A298419879D5}"/>
              </a:ext>
            </a:extLst>
          </p:cNvPr>
          <p:cNvSpPr>
            <a:spLocks noGrp="1"/>
          </p:cNvSpPr>
          <p:nvPr>
            <p:ph type="body" idx="4"/>
          </p:nvPr>
        </p:nvSpPr>
        <p:spPr>
          <a:xfrm>
            <a:off x="445718" y="5045626"/>
            <a:ext cx="11049000" cy="1242534"/>
          </a:xfrm>
        </p:spPr>
        <p:txBody>
          <a:bodyPr/>
          <a:lstStyle/>
          <a:p>
            <a:r>
              <a:rPr lang="en-US" dirty="0"/>
              <a:t>Questions?</a:t>
            </a:r>
          </a:p>
        </p:txBody>
      </p:sp>
      <p:sp>
        <p:nvSpPr>
          <p:cNvPr id="5" name="Slide Number Placeholder 4">
            <a:extLst>
              <a:ext uri="{FF2B5EF4-FFF2-40B4-BE49-F238E27FC236}">
                <a16:creationId xmlns:a16="http://schemas.microsoft.com/office/drawing/2014/main" id="{3655C089-467C-5263-8F1A-DF068DA39D75}"/>
              </a:ext>
            </a:extLst>
          </p:cNvPr>
          <p:cNvSpPr>
            <a:spLocks noGrp="1"/>
          </p:cNvSpPr>
          <p:nvPr>
            <p:ph type="sldNum" idx="4294967295"/>
          </p:nvPr>
        </p:nvSpPr>
        <p:spPr>
          <a:xfrm>
            <a:off x="11923713" y="6492875"/>
            <a:ext cx="268287" cy="182563"/>
          </a:xfrm>
          <a:prstGeom prst="rect">
            <a:avLst/>
          </a:prstGeom>
        </p:spPr>
        <p:txBody>
          <a:bodyPr/>
          <a:lstStyle/>
          <a:p>
            <a:pPr marL="0" lvl="0" indent="0" algn="r" rtl="0">
              <a:spcBef>
                <a:spcPts val="0"/>
              </a:spcBef>
              <a:spcAft>
                <a:spcPts val="0"/>
              </a:spcAft>
              <a:buNone/>
            </a:pPr>
            <a:fld id="{00000000-1234-1234-1234-123412341234}" type="slidenum">
              <a:rPr lang="en-US" smtClean="0"/>
              <a:t>38</a:t>
            </a:fld>
            <a:endParaRPr lang="en-US"/>
          </a:p>
        </p:txBody>
      </p:sp>
    </p:spTree>
    <p:extLst>
      <p:ext uri="{BB962C8B-B14F-4D97-AF65-F5344CB8AC3E}">
        <p14:creationId xmlns:p14="http://schemas.microsoft.com/office/powerpoint/2010/main" val="1994945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7BC00-0173-1E1B-983B-73A802D1BDF0}"/>
              </a:ext>
            </a:extLst>
          </p:cNvPr>
          <p:cNvSpPr>
            <a:spLocks noGrp="1"/>
          </p:cNvSpPr>
          <p:nvPr>
            <p:ph type="title"/>
          </p:nvPr>
        </p:nvSpPr>
        <p:spPr>
          <a:xfrm>
            <a:off x="590550" y="5167312"/>
            <a:ext cx="10058400" cy="1325563"/>
          </a:xfrm>
        </p:spPr>
        <p:txBody>
          <a:bodyPr/>
          <a:lstStyle/>
          <a:p>
            <a:pPr rtl="0" eaLnBrk="1" hangingPunct="1"/>
            <a:r>
              <a:rPr lang="en-US" sz="4400" b="1" i="0" dirty="0">
                <a:solidFill>
                  <a:srgbClr val="006197"/>
                </a:solidFill>
                <a:effectLst/>
                <a:latin typeface="Arial" panose="020B0604020202020204" pitchFamily="34" charset="0"/>
                <a:ea typeface="Arial" panose="020B0604020202020204" pitchFamily="34" charset="0"/>
                <a:cs typeface="Arial" panose="020B0604020202020204" pitchFamily="34" charset="0"/>
              </a:rPr>
              <a:t>Background</a:t>
            </a:r>
            <a:endParaRPr lang="en-US" dirty="0">
              <a:effectLst/>
            </a:endParaRPr>
          </a:p>
        </p:txBody>
      </p:sp>
      <p:sp>
        <p:nvSpPr>
          <p:cNvPr id="5" name="Slide Number Placeholder 4">
            <a:extLst>
              <a:ext uri="{FF2B5EF4-FFF2-40B4-BE49-F238E27FC236}">
                <a16:creationId xmlns:a16="http://schemas.microsoft.com/office/drawing/2014/main" id="{75939634-972F-71B1-AC2E-0B1FEFFADC50}"/>
              </a:ext>
            </a:extLst>
          </p:cNvPr>
          <p:cNvSpPr>
            <a:spLocks noGrp="1"/>
          </p:cNvSpPr>
          <p:nvPr>
            <p:ph type="sldNum" idx="4294967295"/>
          </p:nvPr>
        </p:nvSpPr>
        <p:spPr>
          <a:xfrm>
            <a:off x="11923713" y="6492875"/>
            <a:ext cx="268287" cy="182563"/>
          </a:xfrm>
          <a:prstGeom prst="rect">
            <a:avLst/>
          </a:prstGeom>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822059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C285FA-E60A-68EA-601E-84DAA38828FD}"/>
              </a:ext>
            </a:extLst>
          </p:cNvPr>
          <p:cNvSpPr>
            <a:spLocks noGrp="1"/>
          </p:cNvSpPr>
          <p:nvPr>
            <p:ph type="title"/>
          </p:nvPr>
        </p:nvSpPr>
        <p:spPr/>
        <p:txBody>
          <a:bodyPr/>
          <a:lstStyle/>
          <a:p>
            <a:r>
              <a:rPr lang="en-US" dirty="0"/>
              <a:t>Don’t Panic!</a:t>
            </a:r>
          </a:p>
        </p:txBody>
      </p:sp>
      <p:sp>
        <p:nvSpPr>
          <p:cNvPr id="2" name="Text Placeholder 1">
            <a:extLst>
              <a:ext uri="{FF2B5EF4-FFF2-40B4-BE49-F238E27FC236}">
                <a16:creationId xmlns:a16="http://schemas.microsoft.com/office/drawing/2014/main" id="{38C99EA5-756A-942E-54DF-E11B14A7B0E2}"/>
              </a:ext>
            </a:extLst>
          </p:cNvPr>
          <p:cNvSpPr>
            <a:spLocks noGrp="1"/>
          </p:cNvSpPr>
          <p:nvPr>
            <p:ph type="body" idx="1"/>
          </p:nvPr>
        </p:nvSpPr>
        <p:spPr/>
        <p:txBody>
          <a:bodyPr/>
          <a:lstStyle/>
          <a:p>
            <a:r>
              <a:rPr lang="en-US" dirty="0"/>
              <a:t>508 Unchanged:</a:t>
            </a:r>
          </a:p>
          <a:p>
            <a:pPr lvl="1"/>
            <a:r>
              <a:rPr lang="en-US" dirty="0"/>
              <a:t>WCAG 2.0 IBR</a:t>
            </a:r>
          </a:p>
          <a:p>
            <a:pPr lvl="2"/>
            <a:r>
              <a:rPr lang="en-US" dirty="0"/>
              <a:t>A and AA Success Criteria</a:t>
            </a:r>
          </a:p>
          <a:p>
            <a:pPr lvl="2"/>
            <a:r>
              <a:rPr lang="en-US" dirty="0"/>
              <a:t>Conformance Requirements</a:t>
            </a:r>
          </a:p>
          <a:p>
            <a:r>
              <a:rPr lang="en-US" dirty="0"/>
              <a:t>508 is not on Unified Agenda</a:t>
            </a:r>
          </a:p>
          <a:p>
            <a:r>
              <a:rPr lang="en-US" dirty="0"/>
              <a:t>Change to Section 508 requires formal rulemaking</a:t>
            </a:r>
          </a:p>
          <a:p>
            <a:pPr lvl="1"/>
            <a:r>
              <a:rPr lang="en-US" dirty="0"/>
              <a:t>12+ months</a:t>
            </a:r>
          </a:p>
          <a:p>
            <a:r>
              <a:rPr lang="en-US" dirty="0"/>
              <a:t>See:  Regulations.gov/learn</a:t>
            </a:r>
          </a:p>
        </p:txBody>
      </p:sp>
      <p:sp>
        <p:nvSpPr>
          <p:cNvPr id="5" name="Slide Number Placeholder 4">
            <a:extLst>
              <a:ext uri="{FF2B5EF4-FFF2-40B4-BE49-F238E27FC236}">
                <a16:creationId xmlns:a16="http://schemas.microsoft.com/office/drawing/2014/main" id="{A981C8F6-957F-08AB-512D-A6BD6EA198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10" name="Picture 9" descr="DON'T PANIC reads a traffic sign on a puddle of water.  The sign has diagonal orange and white stripes.">
            <a:extLst>
              <a:ext uri="{FF2B5EF4-FFF2-40B4-BE49-F238E27FC236}">
                <a16:creationId xmlns:a16="http://schemas.microsoft.com/office/drawing/2014/main" id="{B4A12D64-3E38-4808-5602-3A3C675FE2A2}"/>
              </a:ext>
            </a:extLst>
          </p:cNvPr>
          <p:cNvPicPr>
            <a:picLocks noChangeAspect="1"/>
          </p:cNvPicPr>
          <p:nvPr/>
        </p:nvPicPr>
        <p:blipFill>
          <a:blip r:embed="rId3"/>
          <a:stretch>
            <a:fillRect/>
          </a:stretch>
        </p:blipFill>
        <p:spPr>
          <a:xfrm>
            <a:off x="6675120" y="1371600"/>
            <a:ext cx="5059680" cy="4572000"/>
          </a:xfrm>
          <a:prstGeom prst="rect">
            <a:avLst/>
          </a:prstGeom>
        </p:spPr>
      </p:pic>
    </p:spTree>
    <p:extLst>
      <p:ext uri="{BB962C8B-B14F-4D97-AF65-F5344CB8AC3E}">
        <p14:creationId xmlns:p14="http://schemas.microsoft.com/office/powerpoint/2010/main" val="3034721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A896A17-6F95-4A82-5E1A-19F795DC752F}"/>
              </a:ext>
            </a:extLst>
          </p:cNvPr>
          <p:cNvSpPr>
            <a:spLocks noGrp="1"/>
          </p:cNvSpPr>
          <p:nvPr>
            <p:ph type="title"/>
          </p:nvPr>
        </p:nvSpPr>
        <p:spPr/>
        <p:txBody>
          <a:bodyPr/>
          <a:lstStyle/>
          <a:p>
            <a:r>
              <a:rPr lang="en-US" dirty="0"/>
              <a:t>Milestones in Web Accessibility Standards</a:t>
            </a:r>
          </a:p>
        </p:txBody>
      </p:sp>
      <p:sp>
        <p:nvSpPr>
          <p:cNvPr id="7" name="Text Placeholder 6">
            <a:extLst>
              <a:ext uri="{FF2B5EF4-FFF2-40B4-BE49-F238E27FC236}">
                <a16:creationId xmlns:a16="http://schemas.microsoft.com/office/drawing/2014/main" id="{4D3AD84C-6FD8-9027-0573-576439B1BB08}"/>
              </a:ext>
            </a:extLst>
          </p:cNvPr>
          <p:cNvSpPr>
            <a:spLocks noGrp="1"/>
          </p:cNvSpPr>
          <p:nvPr>
            <p:ph type="body" idx="1"/>
          </p:nvPr>
        </p:nvSpPr>
        <p:spPr/>
        <p:txBody>
          <a:bodyPr>
            <a:noAutofit/>
          </a:bodyPr>
          <a:lstStyle/>
          <a:p>
            <a:r>
              <a:rPr lang="en-US" dirty="0"/>
              <a:t>2000 – Original 508 Standards </a:t>
            </a:r>
            <a:r>
              <a:rPr lang="en-US" sz="2400" dirty="0"/>
              <a:t>(Mentions WCAG 1.0)</a:t>
            </a:r>
          </a:p>
          <a:p>
            <a:r>
              <a:rPr lang="en-US" dirty="0"/>
              <a:t>2008 – WCAG 2.0</a:t>
            </a:r>
          </a:p>
          <a:p>
            <a:r>
              <a:rPr lang="en-US" dirty="0"/>
              <a:t>2017 – Revised 508 Standards </a:t>
            </a:r>
            <a:r>
              <a:rPr lang="en-US" sz="2400" dirty="0"/>
              <a:t>(WCAG 2.0 Incorporation By Reference)</a:t>
            </a:r>
            <a:endParaRPr lang="en-US" dirty="0"/>
          </a:p>
          <a:p>
            <a:r>
              <a:rPr lang="en-US" dirty="0"/>
              <a:t>2018 – WCAG 2.1</a:t>
            </a:r>
          </a:p>
          <a:p>
            <a:r>
              <a:rPr lang="en-US" dirty="0"/>
              <a:t>2018 – EN 301 549 incorporates WCAG 2.1</a:t>
            </a:r>
          </a:p>
          <a:p>
            <a:r>
              <a:rPr lang="en-US" dirty="0"/>
              <a:t>2018 – 21st Century Integrated Digital Experience Act</a:t>
            </a:r>
          </a:p>
          <a:p>
            <a:r>
              <a:rPr lang="en-US" dirty="0"/>
              <a:t>2023 – DOJ Title II Web Accessibility NPRM uses WCAG 2.1</a:t>
            </a:r>
          </a:p>
          <a:p>
            <a:r>
              <a:rPr lang="en-US" dirty="0"/>
              <a:t>2023 – WCAG 2.2</a:t>
            </a:r>
          </a:p>
          <a:p>
            <a:r>
              <a:rPr lang="en-US" dirty="0"/>
              <a:t>2023 – M-23-22 – Delivering a Digital-First Public Experience</a:t>
            </a:r>
          </a:p>
        </p:txBody>
      </p:sp>
      <p:sp>
        <p:nvSpPr>
          <p:cNvPr id="5" name="Slide Number Placeholder 4">
            <a:extLst>
              <a:ext uri="{FF2B5EF4-FFF2-40B4-BE49-F238E27FC236}">
                <a16:creationId xmlns:a16="http://schemas.microsoft.com/office/drawing/2014/main" id="{F93C532F-51E9-037B-AE3A-B37FE003A4E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274981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A896A17-6F95-4A82-5E1A-19F795DC752F}"/>
              </a:ext>
            </a:extLst>
          </p:cNvPr>
          <p:cNvSpPr>
            <a:spLocks noGrp="1"/>
          </p:cNvSpPr>
          <p:nvPr>
            <p:ph type="title"/>
          </p:nvPr>
        </p:nvSpPr>
        <p:spPr>
          <a:xfrm>
            <a:off x="457200" y="317405"/>
            <a:ext cx="10515600" cy="457200"/>
          </a:xfrm>
        </p:spPr>
        <p:txBody>
          <a:bodyPr/>
          <a:lstStyle/>
          <a:p>
            <a:r>
              <a:rPr lang="en-US" dirty="0"/>
              <a:t>M-23-22 – Delivering a Digital-First Public Experience</a:t>
            </a:r>
          </a:p>
        </p:txBody>
      </p:sp>
      <p:sp>
        <p:nvSpPr>
          <p:cNvPr id="7" name="Text Placeholder 6">
            <a:extLst>
              <a:ext uri="{FF2B5EF4-FFF2-40B4-BE49-F238E27FC236}">
                <a16:creationId xmlns:a16="http://schemas.microsoft.com/office/drawing/2014/main" id="{4D3AD84C-6FD8-9027-0573-576439B1BB08}"/>
              </a:ext>
            </a:extLst>
          </p:cNvPr>
          <p:cNvSpPr>
            <a:spLocks noGrp="1"/>
          </p:cNvSpPr>
          <p:nvPr>
            <p:ph type="body" idx="1"/>
          </p:nvPr>
        </p:nvSpPr>
        <p:spPr>
          <a:xfrm>
            <a:off x="457200" y="1371600"/>
            <a:ext cx="11277600" cy="4937760"/>
          </a:xfrm>
        </p:spPr>
        <p:txBody>
          <a:bodyPr>
            <a:normAutofit fontScale="92500" lnSpcReduction="10000"/>
          </a:bodyPr>
          <a:lstStyle/>
          <a:p>
            <a:r>
              <a:rPr lang="en-US" sz="3000" dirty="0"/>
              <a:t>Policy guidance to help agencies implement 21st Century IDEA</a:t>
            </a:r>
          </a:p>
          <a:p>
            <a:pPr lvl="1"/>
            <a:r>
              <a:rPr lang="en-US" sz="2800" dirty="0"/>
              <a:t>The law and policy guidance collectively establish a framework and the requirements for a digital-first public experience.</a:t>
            </a:r>
          </a:p>
          <a:p>
            <a:pPr marL="622300" indent="-571500">
              <a:spcBef>
                <a:spcPts val="2500"/>
              </a:spcBef>
              <a:buFont typeface="+mj-lt"/>
              <a:buAutoNum type="romanUcPeriod" startAt="3"/>
            </a:pPr>
            <a:r>
              <a:rPr lang="en-US" dirty="0"/>
              <a:t>Delivering a Digital-First Public Experience</a:t>
            </a:r>
          </a:p>
          <a:p>
            <a:pPr marL="1035050" lvl="1" indent="-514350">
              <a:buFont typeface="+mj-lt"/>
              <a:buAutoNum type="alphaUcPeriod"/>
            </a:pPr>
            <a:r>
              <a:rPr lang="en-US" dirty="0"/>
              <a:t>Requirements for Websites and Digital Services</a:t>
            </a:r>
          </a:p>
          <a:p>
            <a:pPr marL="1447800" lvl="2" indent="-457200">
              <a:buFont typeface="+mj-lt"/>
              <a:buAutoNum type="arabicPeriod"/>
            </a:pPr>
            <a:r>
              <a:rPr lang="en-US" sz="2600" dirty="0"/>
              <a:t>Accessible to People of Diverse Abilities [1st of 10 sections]</a:t>
            </a:r>
          </a:p>
          <a:p>
            <a:pPr lvl="3"/>
            <a:r>
              <a:rPr lang="en-US" sz="2600" dirty="0"/>
              <a:t>Design accessible experiences</a:t>
            </a:r>
          </a:p>
          <a:p>
            <a:pPr lvl="3"/>
            <a:r>
              <a:rPr lang="en-US" sz="2600" dirty="0"/>
              <a:t>Follow accessibility standards</a:t>
            </a:r>
          </a:p>
          <a:p>
            <a:pPr lvl="3"/>
            <a:r>
              <a:rPr lang="en-US" sz="2600" dirty="0"/>
              <a:t>Test for accessibility</a:t>
            </a:r>
          </a:p>
          <a:p>
            <a:pPr lvl="3"/>
            <a:r>
              <a:rPr lang="en-US" sz="2600" dirty="0"/>
              <a:t>Conduct inclusive research</a:t>
            </a:r>
          </a:p>
          <a:p>
            <a:pPr lvl="3"/>
            <a:r>
              <a:rPr lang="en-US" sz="2600" dirty="0"/>
              <a:t>Promote accessibility and welcome feedback</a:t>
            </a:r>
          </a:p>
        </p:txBody>
      </p:sp>
      <p:sp>
        <p:nvSpPr>
          <p:cNvPr id="5" name="Slide Number Placeholder 4">
            <a:extLst>
              <a:ext uri="{FF2B5EF4-FFF2-40B4-BE49-F238E27FC236}">
                <a16:creationId xmlns:a16="http://schemas.microsoft.com/office/drawing/2014/main" id="{F93C532F-51E9-037B-AE3A-B37FE003A4E2}"/>
              </a:ext>
            </a:extLst>
          </p:cNvPr>
          <p:cNvSpPr>
            <a:spLocks noGrp="1"/>
          </p:cNvSpPr>
          <p:nvPr>
            <p:ph type="sldNum" idx="12"/>
          </p:nvPr>
        </p:nvSpPr>
        <p:spPr>
          <a:xfrm>
            <a:off x="11465983" y="6492240"/>
            <a:ext cx="268817" cy="182880"/>
          </a:xfrm>
        </p:spPr>
        <p:txBody>
          <a:bodyPr/>
          <a:lstStyle/>
          <a:p>
            <a:pPr lvl="0"/>
            <a:fld id="{00000000-1234-1234-1234-123412341234}" type="slidenum">
              <a:rPr lang="en-US" smtClean="0"/>
              <a:pPr lvl="0"/>
              <a:t>7</a:t>
            </a:fld>
            <a:endParaRPr lang="en-US"/>
          </a:p>
        </p:txBody>
      </p:sp>
    </p:spTree>
    <p:extLst>
      <p:ext uri="{BB962C8B-B14F-4D97-AF65-F5344CB8AC3E}">
        <p14:creationId xmlns:p14="http://schemas.microsoft.com/office/powerpoint/2010/main" val="824993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A896A17-6F95-4A82-5E1A-19F795DC752F}"/>
              </a:ext>
            </a:extLst>
          </p:cNvPr>
          <p:cNvSpPr>
            <a:spLocks noGrp="1"/>
          </p:cNvSpPr>
          <p:nvPr>
            <p:ph type="title"/>
          </p:nvPr>
        </p:nvSpPr>
        <p:spPr>
          <a:xfrm>
            <a:off x="457200" y="317500"/>
            <a:ext cx="10515600" cy="461645"/>
          </a:xfrm>
        </p:spPr>
        <p:txBody>
          <a:bodyPr/>
          <a:lstStyle/>
          <a:p>
            <a:r>
              <a:rPr lang="en-US" dirty="0"/>
              <a:t>M-23-22 – Accessible to People of Diverse Abilities</a:t>
            </a:r>
          </a:p>
        </p:txBody>
      </p:sp>
      <p:sp>
        <p:nvSpPr>
          <p:cNvPr id="7" name="Text Placeholder 6">
            <a:extLst>
              <a:ext uri="{FF2B5EF4-FFF2-40B4-BE49-F238E27FC236}">
                <a16:creationId xmlns:a16="http://schemas.microsoft.com/office/drawing/2014/main" id="{4D3AD84C-6FD8-9027-0573-576439B1BB08}"/>
              </a:ext>
            </a:extLst>
          </p:cNvPr>
          <p:cNvSpPr>
            <a:spLocks noGrp="1"/>
          </p:cNvSpPr>
          <p:nvPr>
            <p:ph type="body" idx="1"/>
          </p:nvPr>
        </p:nvSpPr>
        <p:spPr>
          <a:xfrm>
            <a:off x="457200" y="1108552"/>
            <a:ext cx="11277600" cy="5179513"/>
          </a:xfrm>
        </p:spPr>
        <p:txBody>
          <a:bodyPr>
            <a:normAutofit lnSpcReduction="10000"/>
          </a:bodyPr>
          <a:lstStyle/>
          <a:p>
            <a:r>
              <a:rPr lang="en-US" dirty="0"/>
              <a:t>Follow accessibility standards:  [emphasis added]</a:t>
            </a:r>
          </a:p>
          <a:p>
            <a:pPr lvl="1"/>
            <a:r>
              <a:rPr lang="en-US" dirty="0"/>
              <a:t>Agencies subject to Section 508 of the Rehabilitation Act of 1973 must make electronic and information technology accessible to people with disabilities in accordance with statute and must comply with accessibility standards as specified by Section 508.</a:t>
            </a:r>
          </a:p>
          <a:p>
            <a:pPr lvl="1"/>
            <a:r>
              <a:rPr lang="en-US" dirty="0"/>
              <a:t>In addition to the accessibility standards required by Section 508, </a:t>
            </a:r>
            <a:r>
              <a:rPr lang="en-US" b="1" i="1" dirty="0"/>
              <a:t>agencies should apply the most current Web Content Accessibility Guidelines</a:t>
            </a:r>
            <a:r>
              <a:rPr lang="en-US" dirty="0"/>
              <a:t> (WCAG) published by the World Wide Web Consortium (W3C) to websites and web applications, where possible.</a:t>
            </a:r>
          </a:p>
          <a:p>
            <a:pPr>
              <a:spcBef>
                <a:spcPts val="1900"/>
              </a:spcBef>
            </a:pPr>
            <a:r>
              <a:rPr lang="en-US" dirty="0"/>
              <a:t>If your agency is using </a:t>
            </a:r>
            <a:r>
              <a:rPr lang="en-US" b="1" i="1" dirty="0"/>
              <a:t>only</a:t>
            </a:r>
            <a:r>
              <a:rPr lang="en-US" dirty="0"/>
              <a:t> WCAG 2.0 Level AA…</a:t>
            </a:r>
          </a:p>
          <a:p>
            <a:pPr lvl="1"/>
            <a:r>
              <a:rPr lang="en-US" dirty="0"/>
              <a:t>What accessibility features might you be overlooking?</a:t>
            </a:r>
          </a:p>
        </p:txBody>
      </p:sp>
      <p:sp>
        <p:nvSpPr>
          <p:cNvPr id="5" name="Slide Number Placeholder 4">
            <a:extLst>
              <a:ext uri="{FF2B5EF4-FFF2-40B4-BE49-F238E27FC236}">
                <a16:creationId xmlns:a16="http://schemas.microsoft.com/office/drawing/2014/main" id="{F93C532F-51E9-037B-AE3A-B37FE003A4E2}"/>
              </a:ext>
            </a:extLst>
          </p:cNvPr>
          <p:cNvSpPr>
            <a:spLocks noGrp="1"/>
          </p:cNvSpPr>
          <p:nvPr>
            <p:ph type="sldNum" idx="12"/>
          </p:nvPr>
        </p:nvSpPr>
        <p:spPr>
          <a:xfrm>
            <a:off x="11465983" y="6492240"/>
            <a:ext cx="268817" cy="182880"/>
          </a:xfrm>
        </p:spPr>
        <p:txBody>
          <a:bodyPr/>
          <a:lstStyle/>
          <a:p>
            <a:pPr lvl="0"/>
            <a:fld id="{00000000-1234-1234-1234-123412341234}" type="slidenum">
              <a:rPr lang="en-US" smtClean="0"/>
              <a:pPr lvl="0"/>
              <a:t>8</a:t>
            </a:fld>
            <a:endParaRPr lang="en-US"/>
          </a:p>
        </p:txBody>
      </p:sp>
    </p:spTree>
    <p:extLst>
      <p:ext uri="{BB962C8B-B14F-4D97-AF65-F5344CB8AC3E}">
        <p14:creationId xmlns:p14="http://schemas.microsoft.com/office/powerpoint/2010/main" val="1196614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7FDF7-19A8-F942-3303-124C0ED13055}"/>
              </a:ext>
            </a:extLst>
          </p:cNvPr>
          <p:cNvSpPr>
            <a:spLocks noGrp="1"/>
          </p:cNvSpPr>
          <p:nvPr>
            <p:ph type="title"/>
          </p:nvPr>
        </p:nvSpPr>
        <p:spPr/>
        <p:txBody>
          <a:bodyPr/>
          <a:lstStyle/>
          <a:p>
            <a:r>
              <a:rPr lang="en-US" dirty="0"/>
              <a:t>Section 508 Regulation Sets Minimum Requirement</a:t>
            </a:r>
          </a:p>
        </p:txBody>
      </p:sp>
      <p:sp>
        <p:nvSpPr>
          <p:cNvPr id="3" name="Text Placeholder 2">
            <a:extLst>
              <a:ext uri="{FF2B5EF4-FFF2-40B4-BE49-F238E27FC236}">
                <a16:creationId xmlns:a16="http://schemas.microsoft.com/office/drawing/2014/main" id="{2B59D222-9D88-5ECB-353F-19710504D10A}"/>
              </a:ext>
            </a:extLst>
          </p:cNvPr>
          <p:cNvSpPr>
            <a:spLocks noGrp="1"/>
          </p:cNvSpPr>
          <p:nvPr>
            <p:ph type="body" idx="1"/>
          </p:nvPr>
        </p:nvSpPr>
        <p:spPr>
          <a:xfrm>
            <a:off x="457200" y="1371600"/>
            <a:ext cx="11415932" cy="4937760"/>
          </a:xfrm>
        </p:spPr>
        <p:txBody>
          <a:bodyPr/>
          <a:lstStyle/>
          <a:p>
            <a:pPr marL="50800" indent="0" algn="ctr">
              <a:buNone/>
            </a:pPr>
            <a:r>
              <a:rPr lang="en-US" dirty="0"/>
              <a:t>Agencies are at liberty to exceed minimum requirements!</a:t>
            </a:r>
          </a:p>
        </p:txBody>
      </p:sp>
      <p:pic>
        <p:nvPicPr>
          <p:cNvPr id="10" name="Picture 9" descr="A boy backflipping over horizontal pole just at height of large landing cushion.">
            <a:extLst>
              <a:ext uri="{FF2B5EF4-FFF2-40B4-BE49-F238E27FC236}">
                <a16:creationId xmlns:a16="http://schemas.microsoft.com/office/drawing/2014/main" id="{E17CE3E4-AC1A-749F-A5B0-58B4F329D8A3}"/>
              </a:ext>
            </a:extLst>
          </p:cNvPr>
          <p:cNvPicPr>
            <a:picLocks noChangeAspect="1"/>
          </p:cNvPicPr>
          <p:nvPr/>
        </p:nvPicPr>
        <p:blipFill>
          <a:blip r:embed="rId3"/>
          <a:stretch>
            <a:fillRect/>
          </a:stretch>
        </p:blipFill>
        <p:spPr>
          <a:xfrm>
            <a:off x="2615477" y="2177437"/>
            <a:ext cx="6961046" cy="4044000"/>
          </a:xfrm>
          <a:prstGeom prst="rect">
            <a:avLst/>
          </a:prstGeom>
        </p:spPr>
      </p:pic>
      <p:sp>
        <p:nvSpPr>
          <p:cNvPr id="5" name="Slide Number Placeholder 4">
            <a:extLst>
              <a:ext uri="{FF2B5EF4-FFF2-40B4-BE49-F238E27FC236}">
                <a16:creationId xmlns:a16="http://schemas.microsoft.com/office/drawing/2014/main" id="{F6CA31D0-277F-4749-85FA-93D1C25735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1831213290"/>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D8EF9E1E-396C-804D-AF33-947A141BB963}"/>
    </a:ext>
  </a:ext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73015A22-F818-EE49-AAE1-7674B948D8A0}"/>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9f01c9b0-c6fd-44f7-ae11-960037dc7fbf">
      <Terms xmlns="http://schemas.microsoft.com/office/infopath/2007/PartnerControls"/>
    </lcf76f155ced4ddcb4097134ff3c332f>
    <TaxCatchAll xmlns="6d1feb8c-0d65-4d96-8329-01dfba516665" xsi:nil="true"/>
    <Tags xmlns="9f01c9b0-c6fd-44f7-ae11-960037dc7fb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66121FF929DC4AB166F5699FAD1FCF" ma:contentTypeVersion="17" ma:contentTypeDescription="Create a new document." ma:contentTypeScope="" ma:versionID="093047daab906860554ea4b9e1661811">
  <xsd:schema xmlns:xsd="http://www.w3.org/2001/XMLSchema" xmlns:xs="http://www.w3.org/2001/XMLSchema" xmlns:p="http://schemas.microsoft.com/office/2006/metadata/properties" xmlns:ns2="9f01c9b0-c6fd-44f7-ae11-960037dc7fbf" xmlns:ns3="6d1feb8c-0d65-4d96-8329-01dfba516665" targetNamespace="http://schemas.microsoft.com/office/2006/metadata/properties" ma:root="true" ma:fieldsID="d8daf76d2a43b65fb8abc7e5798c2164" ns2:_="" ns3:_="">
    <xsd:import namespace="9f01c9b0-c6fd-44f7-ae11-960037dc7fbf"/>
    <xsd:import namespace="6d1feb8c-0d65-4d96-8329-01dfba516665"/>
    <xsd:element name="properties">
      <xsd:complexType>
        <xsd:sequence>
          <xsd:element name="documentManagement">
            <xsd:complexType>
              <xsd:all>
                <xsd:element ref="ns2:Tag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01c9b0-c6fd-44f7-ae11-960037dc7fbf" elementFormDefault="qualified">
    <xsd:import namespace="http://schemas.microsoft.com/office/2006/documentManagement/types"/>
    <xsd:import namespace="http://schemas.microsoft.com/office/infopath/2007/PartnerControls"/>
    <xsd:element name="Tags" ma:index="2" nillable="true" ma:displayName="Tags" ma:internalName="Tags" ma:readOnly="false">
      <xsd:simpleType>
        <xsd:restriction base="dms:Note">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9332d46d-0608-4ef3-b4df-c7260dd73c3b"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1feb8c-0d65-4d96-8329-01dfba516665"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19" nillable="true" ma:displayName="Taxonomy Catch All Column" ma:hidden="true" ma:list="{02fc3214-a8e5-49f0-98ef-f1ba3552ce3c}" ma:internalName="TaxCatchAll" ma:showField="CatchAllData" ma:web="6d1feb8c-0d65-4d96-8329-01dfba51666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D2EE4C-1E81-4780-A7D6-88A8E066DE66}">
  <ds:schemaRefs>
    <ds:schemaRef ds:uri="http://schemas.microsoft.com/office/2006/metadata/properties"/>
    <ds:schemaRef ds:uri="http://schemas.microsoft.com/office/infopath/2007/PartnerControls"/>
    <ds:schemaRef ds:uri="9f01c9b0-c6fd-44f7-ae11-960037dc7fbf"/>
    <ds:schemaRef ds:uri="6d1feb8c-0d65-4d96-8329-01dfba516665"/>
  </ds:schemaRefs>
</ds:datastoreItem>
</file>

<file path=customXml/itemProps2.xml><?xml version="1.0" encoding="utf-8"?>
<ds:datastoreItem xmlns:ds="http://schemas.openxmlformats.org/officeDocument/2006/customXml" ds:itemID="{D8675AF8-5E4F-4CB6-8EAA-736DC68776FD}">
  <ds:schemaRefs>
    <ds:schemaRef ds:uri="http://schemas.microsoft.com/sharepoint/v3/contenttype/forms"/>
  </ds:schemaRefs>
</ds:datastoreItem>
</file>

<file path=customXml/itemProps3.xml><?xml version="1.0" encoding="utf-8"?>
<ds:datastoreItem xmlns:ds="http://schemas.openxmlformats.org/officeDocument/2006/customXml" ds:itemID="{EC7A43DB-32BF-44D6-B63B-2B6BF7A884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01c9b0-c6fd-44f7-ae11-960037dc7fbf"/>
    <ds:schemaRef ds:uri="6d1feb8c-0d65-4d96-8329-01dfba51666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Master Cover Slide</Template>
  <TotalTime>10641</TotalTime>
  <Words>5583</Words>
  <Application>Microsoft Office PowerPoint</Application>
  <PresentationFormat>Widescreen</PresentationFormat>
  <Paragraphs>599</Paragraphs>
  <Slides>38</Slides>
  <Notes>38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38</vt:i4>
      </vt:variant>
    </vt:vector>
  </HeadingPairs>
  <TitlesOfParts>
    <vt:vector size="47" baseType="lpstr">
      <vt:lpstr>adobe-clean</vt:lpstr>
      <vt:lpstr>Arial</vt:lpstr>
      <vt:lpstr>Calibri</vt:lpstr>
      <vt:lpstr>Helvetica Neue</vt:lpstr>
      <vt:lpstr>MercurySSm-Book-Pro_Web</vt:lpstr>
      <vt:lpstr>Noto Sans Symbols</vt:lpstr>
      <vt:lpstr>Symbol</vt:lpstr>
      <vt:lpstr>Master Cover Slide</vt:lpstr>
      <vt:lpstr>Content Layout</vt:lpstr>
      <vt:lpstr>Annual Interagency Accessibility Forum</vt:lpstr>
      <vt:lpstr>An Overview of what is in WCAG 2.2 and 2.1 – but not 2.0</vt:lpstr>
      <vt:lpstr>Session Objectives and Overview</vt:lpstr>
      <vt:lpstr>Background</vt:lpstr>
      <vt:lpstr>Don’t Panic!</vt:lpstr>
      <vt:lpstr>Milestones in Web Accessibility Standards</vt:lpstr>
      <vt:lpstr>M-23-22 – Delivering a Digital-First Public Experience</vt:lpstr>
      <vt:lpstr>M-23-22 – Accessible to People of Diverse Abilities</vt:lpstr>
      <vt:lpstr>Section 508 Regulation Sets Minimum Requirement</vt:lpstr>
      <vt:lpstr>Success Criteria Explained</vt:lpstr>
      <vt:lpstr>WCAG Versions Explained</vt:lpstr>
      <vt:lpstr>By design, WCAG is Backwards-Compatible!</vt:lpstr>
      <vt:lpstr>Levels A &amp; AA Explained</vt:lpstr>
      <vt:lpstr>Level AAA Explained</vt:lpstr>
      <vt:lpstr>New A and AA Criteria</vt:lpstr>
      <vt:lpstr>WCAG 2.1 and 2.2 Success Criteria Address Gaps in 2.0</vt:lpstr>
      <vt:lpstr>Address Gaps In…</vt:lpstr>
      <vt:lpstr>Mobile Devices</vt:lpstr>
      <vt:lpstr>Assistive Technology Compatibility</vt:lpstr>
      <vt:lpstr>Cognitive Support (1/2)</vt:lpstr>
      <vt:lpstr>Cognitive Support (2/2)</vt:lpstr>
      <vt:lpstr>Low Vision Support (1/3)</vt:lpstr>
      <vt:lpstr>Low Vision Support (2/3)</vt:lpstr>
      <vt:lpstr>Low Vision Support (3/3)</vt:lpstr>
      <vt:lpstr>Non-keyboard Input Support:  Voice Recognition </vt:lpstr>
      <vt:lpstr>Non-keyboard Input Support:  Pointer (1/2)</vt:lpstr>
      <vt:lpstr>Non-keyboard Input Support:  Pointer (2/2)</vt:lpstr>
      <vt:lpstr>Non-keyboard Input Support:  Touch</vt:lpstr>
      <vt:lpstr>Layered Content</vt:lpstr>
      <vt:lpstr>AAA Criteria</vt:lpstr>
      <vt:lpstr>You May Already be Meeting AAA Criteria!</vt:lpstr>
      <vt:lpstr>Some Level AAA are Simpler Versions of A/AA</vt:lpstr>
      <vt:lpstr>More Examples of Level AAA as Simpler Versions</vt:lpstr>
      <vt:lpstr>Some Level AAA are Common Best Practices (Under 508)</vt:lpstr>
      <vt:lpstr>More Examples of Level AAA as Best Practices</vt:lpstr>
      <vt:lpstr>Multimedia AAA Best Practices</vt:lpstr>
      <vt:lpstr>Take Aways</vt:lpstr>
      <vt:lpstr>You are already doing more than you think! Consider what else you can easily do that can improve the user experience for people with disabilities.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2023 IAAF - 508 Missing WCAG 21-22</dc:title>
  <dc:subject/>
  <dc:creator>BriannaTCanty</dc:creator>
  <cp:keywords>WCAG 508 IAAF</cp:keywords>
  <dc:description/>
  <cp:lastModifiedBy>Bruce Bailey</cp:lastModifiedBy>
  <cp:revision>23</cp:revision>
  <dcterms:created xsi:type="dcterms:W3CDTF">2022-08-30T12:32:18Z</dcterms:created>
  <dcterms:modified xsi:type="dcterms:W3CDTF">2023-11-06T20:50:14Z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y fmtid="{D5CDD505-2E9C-101B-9397-08002B2CF9AE}" pid="3" name="ContentTypeId">
    <vt:lpwstr>0x0101001966121FF929DC4AB166F5699FAD1FCF</vt:lpwstr>
  </property>
  <property fmtid="{D5CDD505-2E9C-101B-9397-08002B2CF9AE}" pid="4" name="MediaServiceImageTags">
    <vt:lpwstr/>
  </property>
</Properties>
</file>

<file path=docProps/thumbnail.jpeg>
</file>